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</p:sldIdLst>
  <p:sldSz cy="6858000" cx="12192000"/>
  <p:notesSz cx="6858000" cy="9144000"/>
  <p:embeddedFontLst>
    <p:embeddedFont>
      <p:font typeface="Noto Sans Symbols SemiBold"/>
      <p:regular r:id="rId129"/>
      <p:bold r:id="rId1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31" roundtripDataSignature="AMtx7mjBYDu+9jwOrZGM9VJ/3vBo5YPn8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brice.ozenne@nru.dk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9A2015E-FE64-463D-8AA9-5C2B663B6F52}">
  <a:tblStyle styleId="{99A2015E-FE64-463D-8AA9-5C2B663B6F5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fill>
          <a:solidFill>
            <a:srgbClr val="D0DEEF"/>
          </a:solidFill>
        </a:fill>
      </a:tcStyle>
    </a:band1H>
    <a:band2H>
      <a:tcTxStyle/>
    </a:band2H>
    <a:band1V>
      <a:tcTxStyle/>
      <a:tcStyle>
        <a:fill>
          <a:solidFill>
            <a:srgbClr val="D0DEEF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84F02F3-BF4C-47C6-A849-27BFD18548D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437F44A9-6CC7-494A-AB15-EA0BCE6282E4}" styleName="Table_2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0F0F0"/>
          </a:solidFill>
        </a:fill>
      </a:tcStyle>
    </a:wholeTbl>
    <a:band1H>
      <a:tcTxStyle/>
      <a:tcStyle>
        <a:fill>
          <a:solidFill>
            <a:srgbClr val="E0E0E0"/>
          </a:solidFill>
        </a:fill>
      </a:tcStyle>
    </a:band1H>
    <a:band2H>
      <a:tcTxStyle/>
    </a:band2H>
    <a:band1V>
      <a:tcTxStyle/>
      <a:tcStyle>
        <a:fill>
          <a:solidFill>
            <a:srgbClr val="E0E0E0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3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3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3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font" Target="fonts/NotoSansSymbolsSemiBold-regular.fntdata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1" Type="http://customschemas.google.com/relationships/presentationmetadata" Target="metadata"/><Relationship Id="rId130" Type="http://schemas.openxmlformats.org/officeDocument/2006/relationships/font" Target="fonts/NotoSansSymbolsSemiBold-bold.fntdata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3-03T12:51:54.669">
    <p:pos x="0" y="965"/>
    <p:text>Should there be a \hat on \Delta in point 3?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fGeaV1o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5-03-03T13:07:24.222">
    <p:pos x="523" y="723"/>
    <p:text>Should the X ---&gt; Y?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fGeaV1s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nl-B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nl-BE"/>
              <a:t>HR= ratio of the hazard rates (=instantaneous risk)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nl-BE"/>
              <a:t>	     = a rate ratio or a relative rate reduction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nl-BE"/>
              <a:t>	     ≠ relative risk reduction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1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5" name="Google Shape;1265;p1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1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3342a4d07fa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3342a4d07fa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g3342a4d07fa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33533fe8fa9_0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Google Shape;1290;g33533fe8fa9_0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g33533fe8fa9_0_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9" name="Google Shape;1329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But no CI</a:t>
            </a:r>
            <a:endParaRPr/>
          </a:p>
        </p:txBody>
      </p:sp>
      <p:sp>
        <p:nvSpPr>
          <p:cNvPr id="1330" name="Google Shape;1330;p4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6" name="Google Shape;1436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9" name="Google Shape;1449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34cb2e176d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334cb2e176d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Cytoskeleton protein misfolded – missing data – post 4 week Tx effect – blister reduction &gt;40% (binary outcome) – difference in QoL (ctu)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Not specific for prioritized endpoints, but GPC</a:t>
            </a:r>
            <a:endParaRPr/>
          </a:p>
        </p:txBody>
      </p:sp>
      <p:sp>
        <p:nvSpPr>
          <p:cNvPr id="240" name="Google Shape;240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nl-BE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Longitudinal cross-over analyses with small samples in itself is an interesting problem, we’ll focus on a different issue</a:t>
            </a:r>
            <a:endParaRPr/>
          </a:p>
        </p:txBody>
      </p:sp>
      <p:sp>
        <p:nvSpPr>
          <p:cNvPr id="250" name="Google Shape;250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nl-BE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371915fedd_3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3371915fedd_3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371915fedd_3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3371915fedd_3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371915fedd_3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371915fedd_3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3371915fedd_3_1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371915fedd_3_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371915fedd_3_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3371915fedd_3_1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37e2da8481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37e2da8481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337e2da8481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371915fedd_3_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371915fedd_3_1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3371915fedd_3_1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diff in prob; odds ratio: </a:t>
            </a:r>
            <a:endParaRPr/>
          </a:p>
        </p:txBody>
      </p:sp>
      <p:sp>
        <p:nvSpPr>
          <p:cNvPr id="395" name="Google Shape;395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383f49b9d5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383f49b9d5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3383f49b9d5_0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+ intro software (10 slides)</a:t>
            </a:r>
            <a:endParaRPr/>
          </a:p>
        </p:txBody>
      </p:sp>
      <p:sp>
        <p:nvSpPr>
          <p:cNvPr id="411" name="Google Shape;411;p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Workhorse : BuyseTest: requires a group indicator + outcomes (prioritized) and 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Default options via BuyseTest.options</a:t>
            </a:r>
            <a:endParaRPr/>
          </a:p>
        </p:txBody>
      </p:sp>
      <p:sp>
        <p:nvSpPr>
          <p:cNvPr id="420" name="Google Shape;420;p4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34cb2e176d_1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34cb2e176d_1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334cb2e176d_1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34cb2e176d_1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34cb2e176d_1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334cb2e176d_1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34cb2e176d_1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34cb2e176d_1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334cb2e176d_1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34cb2e176d_1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34cb2e176d_1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334cb2e176d_1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34cb2e176d_1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g334cb2e176d_1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+ intro software (10 slides)</a:t>
            </a:r>
            <a:endParaRPr/>
          </a:p>
        </p:txBody>
      </p:sp>
      <p:sp>
        <p:nvSpPr>
          <p:cNvPr id="488" name="Google Shape;488;g334cb2e176d_1_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34cb2e176d_1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34cb2e176d_1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g334cb2e176d_1_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3533fe8fa9_0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33533fe8fa9_0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33533fe8fa9_0_1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3533fe8fa9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3533fe8fa9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g33533fe8fa9_0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34cb2e176d_1_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34cb2e176d_1_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g334cb2e176d_1_1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3533fe8fa9_0_2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33533fe8fa9_0_2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g33533fe8fa9_0_2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0" name="Google Shape;600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Permutation only resampled implemented – not exact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Assume normal distibution of permuted NTB – ok for very small samples</a:t>
            </a:r>
            <a:endParaRPr/>
          </a:p>
        </p:txBody>
      </p:sp>
      <p:sp>
        <p:nvSpPr>
          <p:cNvPr id="601" name="Google Shape;601;p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34cb2e176d_1_1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334cb2e176d_1_1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g334cb2e176d_1_1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3533fe8fa9_0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33533fe8fa9_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g33533fe8fa9_0_1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5" name="Google Shape;635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5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2" name="Google Shape;642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Simulated dataset has the same amount of events as CHARM preserved</a:t>
            </a:r>
            <a:endParaRPr/>
          </a:p>
        </p:txBody>
      </p:sp>
      <p:sp>
        <p:nvSpPr>
          <p:cNvPr id="643" name="Google Shape;643;p5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4" name="Google Shape;654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But as said: we miss 46% of mortality</a:t>
            </a:r>
            <a:endParaRPr/>
          </a:p>
        </p:txBody>
      </p:sp>
      <p:sp>
        <p:nvSpPr>
          <p:cNvPr id="655" name="Google Shape;655;p5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3" name="Google Shape;663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5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1" name="Google Shape;671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5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33533fe8fa9_0_1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g33533fe8fa9_0_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371915fedd_1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3371915fedd_1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g3371915fedd_1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33533fe8fa9_0_1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g33533fe8fa9_0_1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33533fe8fa9_0_2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g33533fe8fa9_0_2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3533fe8fa9_0_2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3533fe8fa9_0_2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g33533fe8fa9_0_2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3be1590239_0_1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33be1590239_0_1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g33be1590239_0_1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4" name="Google Shape;794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Only week 4 since, QoL only measured at week 4 + uncertainty count</a:t>
            </a:r>
            <a:endParaRPr/>
          </a:p>
        </p:txBody>
      </p:sp>
      <p:sp>
        <p:nvSpPr>
          <p:cNvPr id="795" name="Google Shape;795;p6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7" name="Google Shape;817;p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MOVER for CI; but not implemented in BuyseTest</a:t>
            </a:r>
            <a:endParaRPr/>
          </a:p>
        </p:txBody>
      </p:sp>
      <p:sp>
        <p:nvSpPr>
          <p:cNvPr id="818" name="Google Shape;818;p7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6" name="Google Shape;846;p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Theshold = 0.5 (on a std scale: so uncertainty of half of the counts) – the higher the treshold to more you move to binary analysis</a:t>
            </a:r>
            <a:endParaRPr/>
          </a:p>
        </p:txBody>
      </p:sp>
      <p:sp>
        <p:nvSpPr>
          <p:cNvPr id="847" name="Google Shape;847;p7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5" name="Google Shape;855;p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Need to use u-statistic for CI, consistent in this case, not necessarily so. </a:t>
            </a:r>
            <a:endParaRPr/>
          </a:p>
        </p:txBody>
      </p:sp>
      <p:sp>
        <p:nvSpPr>
          <p:cNvPr id="856" name="Google Shape;856;p7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7" name="Google Shape;867;p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8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an angiotensinreceptor blocker, candesartan, would be of benefit in patients with CHF and preserved LVEF</a:t>
            </a:r>
            <a:endParaRPr/>
          </a:p>
        </p:txBody>
      </p:sp>
      <p:sp>
        <p:nvSpPr>
          <p:cNvPr id="139" name="Google Shape;139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4" name="Google Shape;874;p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2 types of censoring </a:t>
            </a:r>
            <a:endParaRPr/>
          </a:p>
        </p:txBody>
      </p:sp>
      <p:sp>
        <p:nvSpPr>
          <p:cNvPr id="875" name="Google Shape;875;p8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0" name="Google Shape;890;p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8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3371915fedd_1_1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3371915fedd_1_1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g3371915fedd_1_1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3371915fedd_1_1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3371915fedd_1_1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g3371915fedd_1_1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3371915fedd_1_1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3371915fedd_1_1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g3371915fedd_1_1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337ea67d3d5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337ea67d3d5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g337ea67d3d5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3371915fedd_1_2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3371915fedd_1_2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g3371915fedd_1_2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3371915fedd_1_2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3371915fedd_1_2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g3371915fedd_1_2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3383f49b9d5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3383f49b9d5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g3383f49b9d5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7" name="Google Shape;1057;p8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8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 composite != sum of events; so several pts with more than 1 event; which means deaths are ignored (cannot ignore hopsitalization of course)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46% not used – but clinically most important</a:t>
            </a:r>
            <a:endParaRPr/>
          </a:p>
        </p:txBody>
      </p:sp>
      <p:sp>
        <p:nvSpPr>
          <p:cNvPr id="150" name="Google Shape;150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7" name="Google Shape;1067;p8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8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9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9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6" name="Google Shape;1126;p9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nl-BE"/>
              <a:t>Randomized studies: group is independent from covariates 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9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4" name="Google Shape;1134;p9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Any link function can be taken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PIM: Jackknife empirical likeliihood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Mao extended conditional models to very specific limitations of proportional win fractions</a:t>
            </a:r>
            <a:endParaRPr/>
          </a:p>
        </p:txBody>
      </p:sp>
      <p:sp>
        <p:nvSpPr>
          <p:cNvPr id="1135" name="Google Shape;1135;p9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3" name="Google Shape;1143;p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forced expiratory volume (FEV), which is an index of pulmonary function measured = the volume of air expelled after one second of constant effort</a:t>
            </a:r>
            <a:endParaRPr/>
          </a:p>
        </p:txBody>
      </p:sp>
      <p:sp>
        <p:nvSpPr>
          <p:cNvPr id="1144" name="Google Shape;1144;p9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5" name="Google Shape;1155;p9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Pyridie: toxic product causing liver, kidney and CNS issues + decreased gain in weiht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GEE with Morel small sample + Firth correction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Pairwise comparing doses + adjusted p-values Bnjamini-Hochberg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&lt;50% meaning larger dose leads to lower gain in weight</a:t>
            </a:r>
            <a:endParaRPr/>
          </a:p>
        </p:txBody>
      </p:sp>
      <p:sp>
        <p:nvSpPr>
          <p:cNvPr id="1156" name="Google Shape;1156;p9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0" name="Google Shape;1170;p10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latin typeface="Calibri"/>
                <a:ea typeface="Calibri"/>
                <a:cs typeface="Calibri"/>
                <a:sym typeface="Calibri"/>
              </a:rPr>
              <a:t>in many studies the research question does not involve covariates, such that the natural effect size is of a marginal nature. </a:t>
            </a:r>
            <a:endParaRPr/>
          </a:p>
        </p:txBody>
      </p:sp>
      <p:sp>
        <p:nvSpPr>
          <p:cNvPr id="1171" name="Google Shape;1171;p10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9" name="Google Shape;1179;p10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10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33be1590239_0_1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33be1590239_0_1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g33be1590239_0_1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10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0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33be1590239_0_2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33be1590239_0_2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g33be1590239_0_2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33be1590239_0_2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33be1590239_0_2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g33be1590239_0_2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33be1590239_0_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33be1590239_0_2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g33be1590239_0_2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33be1590239_0_2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33be1590239_0_2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g33be1590239_0_2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1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1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2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1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2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12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12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2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1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2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2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2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johan.verbeeck@uhasselt.be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17.png"/><Relationship Id="rId6" Type="http://schemas.openxmlformats.org/officeDocument/2006/relationships/hyperlink" Target="mailto:brice.ozenne@nru.dk" TargetMode="External"/><Relationship Id="rId7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35.png"/><Relationship Id="rId4" Type="http://schemas.openxmlformats.org/officeDocument/2006/relationships/image" Target="../media/image115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37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Relationship Id="rId3" Type="http://schemas.openxmlformats.org/officeDocument/2006/relationships/hyperlink" Target="mailto:johan.verbeeck@uhasselt.be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139.png"/><Relationship Id="rId6" Type="http://schemas.openxmlformats.org/officeDocument/2006/relationships/hyperlink" Target="mailto:brice.ozenne@nru.dk" TargetMode="Externa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49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52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4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42.png"/><Relationship Id="rId4" Type="http://schemas.openxmlformats.org/officeDocument/2006/relationships/image" Target="../media/image148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47.png"/><Relationship Id="rId4" Type="http://schemas.openxmlformats.org/officeDocument/2006/relationships/image" Target="../media/image142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44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51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50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54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5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9" Type="http://schemas.openxmlformats.org/officeDocument/2006/relationships/image" Target="../media/image20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16.png"/><Relationship Id="rId8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comments" Target="../comments/comment1.xml"/><Relationship Id="rId4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comments" Target="../comments/comment2.xml"/><Relationship Id="rId4" Type="http://schemas.openxmlformats.org/officeDocument/2006/relationships/image" Target="../media/image33.png"/><Relationship Id="rId5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github.com/bozenne/tutorial-DagStat2025-GPC" TargetMode="External"/><Relationship Id="rId4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Relationship Id="rId4" Type="http://schemas.openxmlformats.org/officeDocument/2006/relationships/image" Target="../media/image18.png"/><Relationship Id="rId5" Type="http://schemas.openxmlformats.org/officeDocument/2006/relationships/image" Target="../media/image39.png"/><Relationship Id="rId6" Type="http://schemas.openxmlformats.org/officeDocument/2006/relationships/image" Target="../media/image41.png"/><Relationship Id="rId7" Type="http://schemas.openxmlformats.org/officeDocument/2006/relationships/image" Target="../media/image43.png"/><Relationship Id="rId8" Type="http://schemas.openxmlformats.org/officeDocument/2006/relationships/image" Target="../media/image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5.png"/><Relationship Id="rId4" Type="http://schemas.openxmlformats.org/officeDocument/2006/relationships/image" Target="../media/image4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3.png"/><Relationship Id="rId4" Type="http://schemas.openxmlformats.org/officeDocument/2006/relationships/image" Target="../media/image52.png"/><Relationship Id="rId10" Type="http://schemas.openxmlformats.org/officeDocument/2006/relationships/image" Target="../media/image48.png"/><Relationship Id="rId9" Type="http://schemas.openxmlformats.org/officeDocument/2006/relationships/image" Target="../media/image50.png"/><Relationship Id="rId5" Type="http://schemas.openxmlformats.org/officeDocument/2006/relationships/image" Target="../media/image45.png"/><Relationship Id="rId6" Type="http://schemas.openxmlformats.org/officeDocument/2006/relationships/image" Target="../media/image51.png"/><Relationship Id="rId7" Type="http://schemas.openxmlformats.org/officeDocument/2006/relationships/image" Target="../media/image44.png"/><Relationship Id="rId8" Type="http://schemas.openxmlformats.org/officeDocument/2006/relationships/image" Target="../media/image4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0.png"/><Relationship Id="rId4" Type="http://schemas.openxmlformats.org/officeDocument/2006/relationships/image" Target="../media/image54.png"/><Relationship Id="rId5" Type="http://schemas.openxmlformats.org/officeDocument/2006/relationships/image" Target="../media/image5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github.com/bozenne/tutorial-DagStat2025-GPC" TargetMode="External"/><Relationship Id="rId4" Type="http://schemas.openxmlformats.org/officeDocument/2006/relationships/image" Target="../media/image1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8.png"/><Relationship Id="rId4" Type="http://schemas.openxmlformats.org/officeDocument/2006/relationships/image" Target="../media/image56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9.png"/><Relationship Id="rId4" Type="http://schemas.openxmlformats.org/officeDocument/2006/relationships/image" Target="../media/image61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5.png"/><Relationship Id="rId4" Type="http://schemas.openxmlformats.org/officeDocument/2006/relationships/image" Target="../media/image7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0.png"/><Relationship Id="rId4" Type="http://schemas.openxmlformats.org/officeDocument/2006/relationships/image" Target="../media/image62.png"/><Relationship Id="rId5" Type="http://schemas.openxmlformats.org/officeDocument/2006/relationships/image" Target="../media/image65.png"/><Relationship Id="rId6" Type="http://schemas.openxmlformats.org/officeDocument/2006/relationships/image" Target="../media/image4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8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.png"/><Relationship Id="rId4" Type="http://schemas.openxmlformats.org/officeDocument/2006/relationships/image" Target="../media/image7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6.png"/><Relationship Id="rId4" Type="http://schemas.openxmlformats.org/officeDocument/2006/relationships/image" Target="../media/image7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2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1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4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0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3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5.png"/><Relationship Id="rId7" Type="http://schemas.openxmlformats.org/officeDocument/2006/relationships/image" Target="../media/image9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0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98.png"/><Relationship Id="rId4" Type="http://schemas.openxmlformats.org/officeDocument/2006/relationships/image" Target="../media/image9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97.png"/><Relationship Id="rId4" Type="http://schemas.openxmlformats.org/officeDocument/2006/relationships/image" Target="../media/image10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03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0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04.png"/><Relationship Id="rId4" Type="http://schemas.openxmlformats.org/officeDocument/2006/relationships/image" Target="../media/image108.png"/><Relationship Id="rId5" Type="http://schemas.openxmlformats.org/officeDocument/2006/relationships/image" Target="../media/image106.png"/><Relationship Id="rId6" Type="http://schemas.openxmlformats.org/officeDocument/2006/relationships/image" Target="../media/image118.png"/><Relationship Id="rId7" Type="http://schemas.openxmlformats.org/officeDocument/2006/relationships/image" Target="../media/image4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6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10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07.png"/><Relationship Id="rId4" Type="http://schemas.openxmlformats.org/officeDocument/2006/relationships/image" Target="../media/image11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1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17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14.png"/><Relationship Id="rId4" Type="http://schemas.openxmlformats.org/officeDocument/2006/relationships/image" Target="../media/image11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21.png"/><Relationship Id="rId4" Type="http://schemas.openxmlformats.org/officeDocument/2006/relationships/image" Target="../media/image115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20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19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23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24.png"/><Relationship Id="rId4" Type="http://schemas.openxmlformats.org/officeDocument/2006/relationships/image" Target="../media/image122.png"/><Relationship Id="rId5" Type="http://schemas.openxmlformats.org/officeDocument/2006/relationships/image" Target="../media/image127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25.png"/><Relationship Id="rId4" Type="http://schemas.openxmlformats.org/officeDocument/2006/relationships/image" Target="../media/image128.png"/><Relationship Id="rId5" Type="http://schemas.openxmlformats.org/officeDocument/2006/relationships/image" Target="../media/image1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29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45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33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32.png"/><Relationship Id="rId4" Type="http://schemas.openxmlformats.org/officeDocument/2006/relationships/image" Target="../media/image138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36.png"/><Relationship Id="rId4" Type="http://schemas.openxmlformats.org/officeDocument/2006/relationships/image" Target="../media/image1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1452379" y="2133217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600"/>
              <a:buFont typeface="Calibri"/>
              <a:buNone/>
            </a:pPr>
            <a:r>
              <a:rPr b="0" i="0" lang="nl-BE" sz="36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Generalized pairwise comparisons: </a:t>
            </a:r>
            <a:br>
              <a:rPr b="0" i="0" lang="nl-BE" sz="36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nl-BE" sz="36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A practical guide to the design and analysis of</a:t>
            </a:r>
            <a:br>
              <a:rPr b="0" i="0" lang="nl-BE" sz="36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nl-BE" sz="36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patient-centric trials</a:t>
            </a:r>
            <a:endParaRPr b="1" sz="3600">
              <a:solidFill>
                <a:schemeClr val="dk1"/>
              </a:solidFill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275729" y="5155007"/>
            <a:ext cx="3218058" cy="15646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nl-BE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Johan Verbeeck PhD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nl-BE" sz="18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johan.verbeeck@uhasselt.be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nl-BE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Science Institute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nl-BE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UHasselt - Belgium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4">
            <a:alphaModFix/>
          </a:blip>
          <a:srcRect b="0" l="86727" r="0" t="0"/>
          <a:stretch/>
        </p:blipFill>
        <p:spPr>
          <a:xfrm flipH="1" rot="-1784540">
            <a:off x="9327996" y="-1389670"/>
            <a:ext cx="2536767" cy="5560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16167" y="5122750"/>
            <a:ext cx="15430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8497719" y="5054784"/>
            <a:ext cx="3597395" cy="15646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nl-BE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Brice Ozenne PhD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nl-BE" sz="18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brice.ozenne@nru.dk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nl-BE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Biostatistics &amp; Neurobiology Research Unit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nl-BE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University of Copenhagen- Denmark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University of Copenhagen | Columbia ICEP" id="93" name="Google Shape;93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64494" y="5237649"/>
            <a:ext cx="3227948" cy="1198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/>
              <a:t>Issues with hazard ratio</a:t>
            </a:r>
            <a:endParaRPr/>
          </a:p>
        </p:txBody>
      </p:sp>
      <p:sp>
        <p:nvSpPr>
          <p:cNvPr id="180" name="Google Shape;180;p10"/>
          <p:cNvSpPr txBox="1"/>
          <p:nvPr>
            <p:ph idx="1" type="body"/>
          </p:nvPr>
        </p:nvSpPr>
        <p:spPr>
          <a:xfrm>
            <a:off x="838200" y="1510664"/>
            <a:ext cx="10515600" cy="5113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nl-BE"/>
              <a:t>Misinterpretation: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nl-BE"/>
              <a:t>	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nl-BE"/>
              <a:t> HR is time-dependent unless the hazard rates are proportional over time</a:t>
            </a:r>
            <a:endParaRPr/>
          </a:p>
        </p:txBody>
      </p:sp>
      <p:pic>
        <p:nvPicPr>
          <p:cNvPr id="181" name="Google Shape;18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5019" y="2062322"/>
            <a:ext cx="7830821" cy="348932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0"/>
          <p:cNvSpPr txBox="1"/>
          <p:nvPr/>
        </p:nvSpPr>
        <p:spPr>
          <a:xfrm>
            <a:off x="9166034" y="6192793"/>
            <a:ext cx="373104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Verbeeck et al. JACC (2023)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Verbeeck et al. EHJ:ACVC (2024)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0" name="Google Shape;1260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0650" y="938847"/>
            <a:ext cx="9410700" cy="530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300" y="176530"/>
            <a:ext cx="3395980" cy="727710"/>
          </a:xfrm>
          <a:prstGeom prst="rect">
            <a:avLst/>
          </a:prstGeom>
          <a:noFill/>
          <a:ln>
            <a:noFill/>
          </a:ln>
        </p:spPr>
      </p:pic>
      <p:sp>
        <p:nvSpPr>
          <p:cNvPr id="1262" name="Google Shape;1262;p11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112"/>
          <p:cNvSpPr txBox="1"/>
          <p:nvPr>
            <p:ph type="title"/>
          </p:nvPr>
        </p:nvSpPr>
        <p:spPr>
          <a:xfrm>
            <a:off x="1530506" y="44854"/>
            <a:ext cx="9137495" cy="13255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Calibri"/>
              <a:buNone/>
            </a:pPr>
            <a:r>
              <a:rPr lang="nl-BE"/>
              <a:t> </a:t>
            </a:r>
            <a:endParaRPr/>
          </a:p>
        </p:txBody>
      </p:sp>
      <p:sp>
        <p:nvSpPr>
          <p:cNvPr id="1269" name="Google Shape;1269;p112"/>
          <p:cNvSpPr txBox="1"/>
          <p:nvPr>
            <p:ph idx="12" type="sldNum"/>
          </p:nvPr>
        </p:nvSpPr>
        <p:spPr>
          <a:xfrm>
            <a:off x="912355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z="1600"/>
              <a:t>‹#›</a:t>
            </a:fld>
            <a:endParaRPr sz="1600"/>
          </a:p>
        </p:txBody>
      </p:sp>
      <p:graphicFrame>
        <p:nvGraphicFramePr>
          <p:cNvPr id="1270" name="Google Shape;1270;p112"/>
          <p:cNvGraphicFramePr/>
          <p:nvPr/>
        </p:nvGraphicFramePr>
        <p:xfrm>
          <a:off x="89212" y="13991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{99A2015E-FE64-463D-8AA9-5C2B663B6F52}</a:tableStyleId>
              </a:tblPr>
              <a:tblGrid>
                <a:gridCol w="6001225"/>
                <a:gridCol w="6001225"/>
              </a:tblGrid>
              <a:tr h="716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2400"/>
                        <a:t>Advantages</a:t>
                      </a:r>
                      <a:endParaRPr sz="24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2400"/>
                        <a:t>Limitations</a:t>
                      </a:r>
                      <a:endParaRPr sz="24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1575">
                <a:tc>
                  <a:txBody>
                    <a:bodyPr/>
                    <a:lstStyle/>
                    <a:p>
                      <a:pPr indent="-342900" lvl="0" marL="3429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Char char="•"/>
                      </a:pPr>
                      <a:r>
                        <a:rPr lang="nl-BE" sz="2400"/>
                        <a:t>Patient-centric</a:t>
                      </a:r>
                      <a:endParaRPr/>
                    </a:p>
                    <a:p>
                      <a:pPr indent="-342900" lvl="0" marL="3429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Char char="•"/>
                      </a:pPr>
                      <a:r>
                        <a:rPr lang="nl-BE" sz="2400"/>
                        <a:t>Flexible</a:t>
                      </a:r>
                      <a:endParaRPr/>
                    </a:p>
                    <a:p>
                      <a:pPr indent="-342900" lvl="0" marL="3429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Char char="•"/>
                      </a:pPr>
                      <a:r>
                        <a:rPr lang="nl-BE" sz="2400"/>
                        <a:t>Multiple outcomes (</a:t>
                      </a:r>
                      <a:r>
                        <a:rPr i="1" lang="nl-BE" sz="2400"/>
                        <a:t>e.g.</a:t>
                      </a:r>
                      <a:r>
                        <a:rPr lang="nl-BE" sz="2400"/>
                        <a:t>, prioritized)</a:t>
                      </a:r>
                      <a:endParaRPr/>
                    </a:p>
                    <a:p>
                      <a:pPr indent="-342900" lvl="0" marL="3429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Char char="•"/>
                      </a:pPr>
                      <a:r>
                        <a:rPr lang="nl-BE" sz="2400"/>
                        <a:t>Higher power from multiple outcomes</a:t>
                      </a:r>
                      <a:endParaRPr/>
                    </a:p>
                    <a:p>
                      <a:pPr indent="-342900" lvl="0" marL="3429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Char char="•"/>
                      </a:pPr>
                      <a:r>
                        <a:rPr lang="nl-BE" sz="2400"/>
                        <a:t>Thresholds of clinical relevance</a:t>
                      </a:r>
                      <a:endParaRPr/>
                    </a:p>
                    <a:p>
                      <a:pPr indent="-342900" lvl="0" marL="3429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Char char="•"/>
                      </a:pPr>
                      <a:r>
                        <a:rPr lang="nl-BE" sz="2400"/>
                        <a:t>NTB easily interpretable effect measure</a:t>
                      </a:r>
                      <a:endParaRPr/>
                    </a:p>
                    <a:p>
                      <a:pPr indent="-342900" lvl="0" marL="3429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Char char="•"/>
                      </a:pPr>
                      <a:r>
                        <a:rPr lang="nl-BE" sz="2400"/>
                        <a:t>Absolute effects needed for benefit / risk</a:t>
                      </a:r>
                      <a:endParaRPr sz="24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3429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Char char="•"/>
                      </a:pPr>
                      <a:r>
                        <a:rPr lang="nl-BE" sz="2400"/>
                        <a:t>Dangers of multiplicity</a:t>
                      </a:r>
                      <a:endParaRPr/>
                    </a:p>
                    <a:p>
                      <a:pPr indent="-342900" lvl="0" marL="3429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Char char="•"/>
                      </a:pPr>
                      <a:r>
                        <a:rPr lang="nl-BE" sz="2400"/>
                        <a:t>Potential for data-driven analyses</a:t>
                      </a:r>
                      <a:endParaRPr/>
                    </a:p>
                    <a:p>
                      <a:pPr indent="-342900" lvl="0" marL="3429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Char char="•"/>
                      </a:pPr>
                      <a:r>
                        <a:rPr lang="nl-BE" sz="2400"/>
                        <a:t>More complex interpretation</a:t>
                      </a:r>
                      <a:endParaRPr/>
                    </a:p>
                    <a:p>
                      <a:pPr indent="-342900" lvl="0" marL="3429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Char char="•"/>
                      </a:pPr>
                      <a:r>
                        <a:rPr lang="nl-BE" sz="2400"/>
                        <a:t>Lower power for benefit / risk analyses</a:t>
                      </a:r>
                      <a:endParaRPr sz="2400"/>
                    </a:p>
                    <a:p>
                      <a:pPr indent="-342900" lvl="0" marL="3429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Char char="•"/>
                      </a:pPr>
                      <a:r>
                        <a:rPr lang="nl-BE" sz="2400"/>
                        <a:t>Lack of familiarity</a:t>
                      </a:r>
                      <a:endParaRPr/>
                    </a:p>
                    <a:p>
                      <a:pPr indent="-342900" lvl="0" marL="3429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Char char="•"/>
                      </a:pPr>
                      <a:r>
                        <a:rPr lang="nl-BE" sz="2400"/>
                        <a:t>WR not easily interpretable effect measure</a:t>
                      </a:r>
                      <a:endParaRPr/>
                    </a:p>
                    <a:p>
                      <a:pPr indent="-342900" lvl="0" marL="3429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Char char="•"/>
                      </a:pPr>
                      <a:r>
                        <a:rPr lang="nl-BE" sz="2400"/>
                        <a:t>Relative effects constant across subsets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113"/>
          <p:cNvSpPr txBox="1"/>
          <p:nvPr/>
        </p:nvSpPr>
        <p:spPr>
          <a:xfrm>
            <a:off x="8923150" y="5218688"/>
            <a:ext cx="3218058" cy="1501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nl-BE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Johan Verbeeck PhD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nl-BE" sz="18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johan.verbeeck@uhasselt.be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nl-BE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Science Institute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nl-BE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UHasselt - Belgium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6" name="Google Shape;1276;p113"/>
          <p:cNvPicPr preferRelativeResize="0"/>
          <p:nvPr/>
        </p:nvPicPr>
        <p:blipFill rotWithShape="1">
          <a:blip r:embed="rId4">
            <a:alphaModFix/>
          </a:blip>
          <a:srcRect b="0" l="86727" r="0" t="0"/>
          <a:stretch/>
        </p:blipFill>
        <p:spPr>
          <a:xfrm flipH="1" rot="-1784540">
            <a:off x="9327996" y="-1389670"/>
            <a:ext cx="2536767" cy="5560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1075" y="187300"/>
            <a:ext cx="6992065" cy="667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8" name="Google Shape;1278;p113"/>
          <p:cNvSpPr txBox="1"/>
          <p:nvPr/>
        </p:nvSpPr>
        <p:spPr>
          <a:xfrm>
            <a:off x="98305" y="4889538"/>
            <a:ext cx="3597395" cy="15646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nl-BE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Brice Ozenne PhD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nl-BE" sz="18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brice.ozenne@nru.dk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nl-BE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Biostatistics &amp; Neurobiology Research Unit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nl-BE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University of Copenhagen- Denmark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9" name="Google Shape;1279;p1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3342a4d07fa_2_0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Old material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g3342a4d07fa_2_0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(removed)</a:t>
            </a:r>
            <a:endParaRPr/>
          </a:p>
        </p:txBody>
      </p:sp>
      <p:sp>
        <p:nvSpPr>
          <p:cNvPr id="1287" name="Google Shape;1287;g3342a4d07fa_2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33533fe8fa9_0_99"/>
          <p:cNvSpPr txBox="1"/>
          <p:nvPr>
            <p:ph type="ctrTitle"/>
          </p:nvPr>
        </p:nvSpPr>
        <p:spPr>
          <a:xfrm>
            <a:off x="1524000" y="617172"/>
            <a:ext cx="9144000" cy="1790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Analytic formula for permutations</a:t>
            </a:r>
            <a:endParaRPr/>
          </a:p>
        </p:txBody>
      </p:sp>
      <p:pic>
        <p:nvPicPr>
          <p:cNvPr id="1294" name="Google Shape;1294;g33533fe8fa9_0_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5932" y="2717396"/>
            <a:ext cx="4760118" cy="3915024"/>
          </a:xfrm>
          <a:prstGeom prst="rect">
            <a:avLst/>
          </a:prstGeom>
          <a:noFill/>
          <a:ln>
            <a:noFill/>
          </a:ln>
        </p:spPr>
      </p:pic>
      <p:sp>
        <p:nvSpPr>
          <p:cNvPr id="1295" name="Google Shape;1295;g33533fe8fa9_0_9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/>
              <a:t>2. Inherently multivariate outcomes</a:t>
            </a:r>
            <a:endParaRPr/>
          </a:p>
        </p:txBody>
      </p:sp>
      <p:sp>
        <p:nvSpPr>
          <p:cNvPr id="1301" name="Google Shape;1301;p11"/>
          <p:cNvSpPr txBox="1"/>
          <p:nvPr>
            <p:ph idx="1" type="body"/>
          </p:nvPr>
        </p:nvSpPr>
        <p:spPr>
          <a:xfrm>
            <a:off x="468086" y="2036548"/>
            <a:ext cx="10747085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nl-BE" sz="2800"/>
              <a:t>Patients with locally advanced head &amp; neck cancers may be treated with radiotherapy and cisplatin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nl-BE"/>
              <a:t>Two thirds </a:t>
            </a:r>
            <a:r>
              <a:rPr lang="nl-BE" sz="2800"/>
              <a:t>of patients develop severe oral mucositis (SOM)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nl-BE"/>
              <a:t>SOM is a </a:t>
            </a:r>
            <a:r>
              <a:rPr lang="nl-BE" sz="2800"/>
              <a:t>highly patient-relevant toxicity that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nl-BE"/>
              <a:t>impacts quality of life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nl-BE"/>
              <a:t>may result in treatment delays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nl-BE" sz="2800"/>
              <a:t>There is currently no FDA-approved drug for the prevention of SOM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</p:txBody>
      </p:sp>
      <p:sp>
        <p:nvSpPr>
          <p:cNvPr id="1302" name="Google Shape;1302;p11"/>
          <p:cNvSpPr txBox="1"/>
          <p:nvPr/>
        </p:nvSpPr>
        <p:spPr>
          <a:xfrm>
            <a:off x="9002375" y="6446183"/>
            <a:ext cx="307211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Anderson et al. (Submitted, 2024)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3" name="Google Shape;1303;p1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/>
              <a:t>Severe Oral Mucositis</a:t>
            </a:r>
            <a:endParaRPr/>
          </a:p>
        </p:txBody>
      </p:sp>
      <p:pic>
        <p:nvPicPr>
          <p:cNvPr id="1309" name="Google Shape;130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6698" y="1631509"/>
            <a:ext cx="5541744" cy="460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1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/>
              <a:t>Traditional analysis</a:t>
            </a:r>
            <a:endParaRPr/>
          </a:p>
        </p:txBody>
      </p:sp>
      <p:sp>
        <p:nvSpPr>
          <p:cNvPr id="1316" name="Google Shape;1316;p13"/>
          <p:cNvSpPr txBox="1"/>
          <p:nvPr>
            <p:ph idx="1" type="body"/>
          </p:nvPr>
        </p:nvSpPr>
        <p:spPr>
          <a:xfrm>
            <a:off x="468086" y="1816208"/>
            <a:ext cx="10747085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nl-BE" sz="2800"/>
              <a:t>Compare incidence of SOM in patients receiving treatment vs. placebo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nl-BE"/>
              <a:t>Example : ROMAN trial compared 241 patients treated with avasopasem manganese (AVA) vs. 166 patients receiving placebo (PBO)</a:t>
            </a:r>
            <a:endParaRPr sz="2800"/>
          </a:p>
          <a:p>
            <a:pPr indent="-228600" lvl="1" marL="6858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nl-BE"/>
              <a:t>Incidence of SOM : 64% PBO vs. 54% AVA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nl-BE"/>
              <a:t>Absolute reduction in risk = 10%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i="1" lang="nl-BE"/>
              <a:t>P</a:t>
            </a:r>
            <a:r>
              <a:rPr lang="nl-BE"/>
              <a:t>-value = 0.045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nl-BE" sz="2800"/>
              <a:t>But…</a:t>
            </a:r>
            <a:endParaRPr/>
          </a:p>
        </p:txBody>
      </p:sp>
      <p:sp>
        <p:nvSpPr>
          <p:cNvPr id="1317" name="Google Shape;1317;p13"/>
          <p:cNvSpPr txBox="1"/>
          <p:nvPr/>
        </p:nvSpPr>
        <p:spPr>
          <a:xfrm>
            <a:off x="9002375" y="6446183"/>
            <a:ext cx="307211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Anderson et al. (Submitted, 2024)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8" name="Google Shape;1318;p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/>
              <a:t>Traditional analysis</a:t>
            </a:r>
            <a:endParaRPr/>
          </a:p>
        </p:txBody>
      </p:sp>
      <p:sp>
        <p:nvSpPr>
          <p:cNvPr id="1324" name="Google Shape;1324;p14"/>
          <p:cNvSpPr txBox="1"/>
          <p:nvPr>
            <p:ph idx="1" type="body"/>
          </p:nvPr>
        </p:nvSpPr>
        <p:spPr>
          <a:xfrm>
            <a:off x="468086" y="1783158"/>
            <a:ext cx="10747085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nl-BE" sz="2800"/>
              <a:t>Comparison of SOM incidence ignores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nl-BE"/>
              <a:t>SOM severity (grade 4 much worse than grade 3)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nl-BE"/>
              <a:t>SOM duration (from a couple of days to more than a month)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nl-BE"/>
              <a:t>SOM onset time (later preferable because lower impact on radiotherapy)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nl-BE"/>
              <a:t>SOM is </a:t>
            </a:r>
            <a:r>
              <a:rPr i="1" lang="nl-BE"/>
              <a:t>inherently</a:t>
            </a:r>
            <a:r>
              <a:rPr lang="nl-BE"/>
              <a:t> a multivariate outcome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nl-BE"/>
              <a:t>Ignoring key features of SOM results in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nl-BE"/>
              <a:t>loss of power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nl-BE"/>
              <a:t>loss of  clinical interpretability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325" name="Google Shape;1325;p14"/>
          <p:cNvSpPr txBox="1"/>
          <p:nvPr/>
        </p:nvSpPr>
        <p:spPr>
          <a:xfrm>
            <a:off x="9002375" y="6446183"/>
            <a:ext cx="307211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Anderson et al. (Submitted, 2024)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Google Shape;1326;p1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nl-BE"/>
              <a:t>Small sample inference with GPC: permutation</a:t>
            </a:r>
            <a:br>
              <a:rPr lang="nl-BE"/>
            </a:br>
            <a:endParaRPr/>
          </a:p>
        </p:txBody>
      </p:sp>
      <p:sp>
        <p:nvSpPr>
          <p:cNvPr id="1333" name="Google Shape;1333;p45"/>
          <p:cNvSpPr txBox="1"/>
          <p:nvPr>
            <p:ph idx="1" type="body"/>
          </p:nvPr>
        </p:nvSpPr>
        <p:spPr>
          <a:xfrm>
            <a:off x="838200" y="495299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nl-BE"/>
              <a:t>Histogram with fitted normal density curve (left) and normal Q-Q plot (right) of the exact permutation distribution of the net treatment benefit for a simulation of </a:t>
            </a:r>
            <a:r>
              <a:rPr b="1" lang="nl-BE"/>
              <a:t>five subjects per arm</a:t>
            </a:r>
            <a:r>
              <a:rPr lang="nl-BE"/>
              <a:t>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334" name="Google Shape;133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1772" y="1690688"/>
            <a:ext cx="8639175" cy="30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Google Shape;1335;p4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"/>
          <p:cNvSpPr txBox="1"/>
          <p:nvPr/>
        </p:nvSpPr>
        <p:spPr>
          <a:xfrm>
            <a:off x="556425" y="6343550"/>
            <a:ext cx="11316900" cy="11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Do survival benefits outweigh the burden of the </a:t>
            </a: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adverse-events</a:t>
            </a: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/>
              <a:t>2. Benefit-Risk assessment</a:t>
            </a:r>
            <a:endParaRPr/>
          </a:p>
        </p:txBody>
      </p:sp>
      <p:pic>
        <p:nvPicPr>
          <p:cNvPr id="190" name="Google Shape;1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374913"/>
            <a:ext cx="10755014" cy="486251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60"/>
          <p:cNvSpPr txBox="1"/>
          <p:nvPr>
            <p:ph type="title"/>
          </p:nvPr>
        </p:nvSpPr>
        <p:spPr>
          <a:xfrm>
            <a:off x="838200" y="111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/>
              <a:t>2. Inherently multivariate outcome revisited</a:t>
            </a:r>
            <a:endParaRPr/>
          </a:p>
        </p:txBody>
      </p:sp>
      <p:sp>
        <p:nvSpPr>
          <p:cNvPr id="1341" name="Google Shape;1341;p60"/>
          <p:cNvSpPr txBox="1"/>
          <p:nvPr/>
        </p:nvSpPr>
        <p:spPr>
          <a:xfrm>
            <a:off x="457452" y="1459830"/>
            <a:ext cx="10731248" cy="40113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GPC analysis takes multiple prioritized outcomes into account:</a:t>
            </a:r>
            <a:endParaRPr/>
          </a:p>
          <a:p>
            <a:pPr indent="-342900" lvl="1" marL="800100" marR="0" rtl="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b="0" i="0" lang="nl-BE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WHO grade 4 SOM</a:t>
            </a:r>
            <a:endParaRPr/>
          </a:p>
          <a:p>
            <a:pPr indent="-342900" lvl="1" marL="800100" marR="0" rtl="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b="0" i="0" lang="nl-BE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WHO grade 3 SOM</a:t>
            </a:r>
            <a:endParaRPr/>
          </a:p>
          <a:p>
            <a:pPr indent="-342900" lvl="1" marL="800100" marR="0" rtl="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b="0" i="0" lang="nl-BE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 days of SOM (shorter better, threshold of 1 week) </a:t>
            </a:r>
            <a:endParaRPr/>
          </a:p>
          <a:p>
            <a:pPr indent="-342900" lvl="1" marL="800100" marR="0" rtl="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b="0" i="0" lang="nl-BE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 days to SOM (later better, threshold of week)</a:t>
            </a:r>
            <a:endParaRPr/>
          </a:p>
          <a:p>
            <a:pPr indent="-165100" lvl="0" marL="342900" marR="0" rtl="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Such an analysis is more clinical relevant </a:t>
            </a:r>
            <a:r>
              <a:rPr i="1"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powerful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1" marL="800100" marR="0" rtl="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2" name="Google Shape;1342;p6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61"/>
          <p:cNvSpPr txBox="1"/>
          <p:nvPr/>
        </p:nvSpPr>
        <p:spPr>
          <a:xfrm>
            <a:off x="838200" y="2127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GPC analysis of multivariate outcome</a:t>
            </a:r>
            <a:endParaRPr/>
          </a:p>
        </p:txBody>
      </p:sp>
      <p:sp>
        <p:nvSpPr>
          <p:cNvPr id="1348" name="Google Shape;1348;p61"/>
          <p:cNvSpPr txBox="1"/>
          <p:nvPr/>
        </p:nvSpPr>
        <p:spPr>
          <a:xfrm>
            <a:off x="387633" y="2069110"/>
            <a:ext cx="176362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Grade 4 SOM</a:t>
            </a:r>
            <a:endParaRPr/>
          </a:p>
        </p:txBody>
      </p:sp>
      <p:sp>
        <p:nvSpPr>
          <p:cNvPr id="1349" name="Google Shape;1349;p61"/>
          <p:cNvSpPr txBox="1"/>
          <p:nvPr/>
        </p:nvSpPr>
        <p:spPr>
          <a:xfrm>
            <a:off x="3913764" y="1242354"/>
            <a:ext cx="134216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Favor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Treatment</a:t>
            </a:r>
            <a:endParaRPr/>
          </a:p>
        </p:txBody>
      </p:sp>
      <p:sp>
        <p:nvSpPr>
          <p:cNvPr id="1350" name="Google Shape;1350;p61"/>
          <p:cNvSpPr txBox="1"/>
          <p:nvPr/>
        </p:nvSpPr>
        <p:spPr>
          <a:xfrm>
            <a:off x="7086155" y="1242354"/>
            <a:ext cx="103906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  <a:t>Favor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  <a:t>Control</a:t>
            </a:r>
            <a:endParaRPr/>
          </a:p>
        </p:txBody>
      </p:sp>
      <p:sp>
        <p:nvSpPr>
          <p:cNvPr id="1351" name="Google Shape;1351;p61"/>
          <p:cNvSpPr txBox="1"/>
          <p:nvPr/>
        </p:nvSpPr>
        <p:spPr>
          <a:xfrm>
            <a:off x="5606256" y="1561113"/>
            <a:ext cx="101181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Neutral</a:t>
            </a:r>
            <a:endParaRPr/>
          </a:p>
        </p:txBody>
      </p:sp>
      <p:sp>
        <p:nvSpPr>
          <p:cNvPr id="1352" name="Google Shape;1352;p61"/>
          <p:cNvSpPr/>
          <p:nvPr/>
        </p:nvSpPr>
        <p:spPr>
          <a:xfrm>
            <a:off x="4009827" y="2055637"/>
            <a:ext cx="1008000" cy="432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26%</a:t>
            </a:r>
            <a:endParaRPr/>
          </a:p>
        </p:txBody>
      </p:sp>
      <p:sp>
        <p:nvSpPr>
          <p:cNvPr id="1353" name="Google Shape;1353;p61"/>
          <p:cNvSpPr/>
          <p:nvPr/>
        </p:nvSpPr>
        <p:spPr>
          <a:xfrm>
            <a:off x="7164116" y="2055634"/>
            <a:ext cx="1008000" cy="4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16%</a:t>
            </a:r>
            <a:endParaRPr/>
          </a:p>
        </p:txBody>
      </p:sp>
      <p:sp>
        <p:nvSpPr>
          <p:cNvPr id="1354" name="Google Shape;1354;p61"/>
          <p:cNvSpPr/>
          <p:nvPr/>
        </p:nvSpPr>
        <p:spPr>
          <a:xfrm>
            <a:off x="5586972" y="2055634"/>
            <a:ext cx="1008000" cy="432000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58%</a:t>
            </a:r>
            <a:endParaRPr/>
          </a:p>
        </p:txBody>
      </p:sp>
      <p:sp>
        <p:nvSpPr>
          <p:cNvPr id="1355" name="Google Shape;1355;p61"/>
          <p:cNvSpPr/>
          <p:nvPr/>
        </p:nvSpPr>
        <p:spPr>
          <a:xfrm>
            <a:off x="4009827" y="2912887"/>
            <a:ext cx="1008000" cy="432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14%</a:t>
            </a:r>
            <a:endParaRPr/>
          </a:p>
        </p:txBody>
      </p:sp>
      <p:sp>
        <p:nvSpPr>
          <p:cNvPr id="1356" name="Google Shape;1356;p61"/>
          <p:cNvSpPr/>
          <p:nvPr/>
        </p:nvSpPr>
        <p:spPr>
          <a:xfrm>
            <a:off x="7164116" y="2912884"/>
            <a:ext cx="1008000" cy="4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11%</a:t>
            </a:r>
            <a:endParaRPr/>
          </a:p>
        </p:txBody>
      </p:sp>
      <p:sp>
        <p:nvSpPr>
          <p:cNvPr id="1357" name="Google Shape;1357;p61"/>
          <p:cNvSpPr/>
          <p:nvPr/>
        </p:nvSpPr>
        <p:spPr>
          <a:xfrm>
            <a:off x="5586972" y="2912884"/>
            <a:ext cx="1008000" cy="432000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33%</a:t>
            </a:r>
            <a:endParaRPr/>
          </a:p>
        </p:txBody>
      </p:sp>
      <p:cxnSp>
        <p:nvCxnSpPr>
          <p:cNvPr id="1358" name="Google Shape;1358;p61"/>
          <p:cNvCxnSpPr>
            <a:stCxn id="1354" idx="2"/>
            <a:endCxn id="1355" idx="0"/>
          </p:cNvCxnSpPr>
          <p:nvPr/>
        </p:nvCxnSpPr>
        <p:spPr>
          <a:xfrm flipH="1">
            <a:off x="4513872" y="2487634"/>
            <a:ext cx="1577100" cy="4254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59" name="Google Shape;1359;p61"/>
          <p:cNvCxnSpPr>
            <a:stCxn id="1354" idx="2"/>
            <a:endCxn id="1356" idx="0"/>
          </p:cNvCxnSpPr>
          <p:nvPr/>
        </p:nvCxnSpPr>
        <p:spPr>
          <a:xfrm>
            <a:off x="6090972" y="2487634"/>
            <a:ext cx="1577100" cy="4254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60" name="Google Shape;1360;p61"/>
          <p:cNvCxnSpPr>
            <a:stCxn id="1354" idx="2"/>
            <a:endCxn id="1357" idx="0"/>
          </p:cNvCxnSpPr>
          <p:nvPr/>
        </p:nvCxnSpPr>
        <p:spPr>
          <a:xfrm>
            <a:off x="6090972" y="2487634"/>
            <a:ext cx="0" cy="4254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61" name="Google Shape;1361;p61"/>
          <p:cNvSpPr txBox="1"/>
          <p:nvPr/>
        </p:nvSpPr>
        <p:spPr>
          <a:xfrm>
            <a:off x="387633" y="2900961"/>
            <a:ext cx="176362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Grade 3 SOM</a:t>
            </a:r>
            <a:endParaRPr/>
          </a:p>
        </p:txBody>
      </p:sp>
      <p:sp>
        <p:nvSpPr>
          <p:cNvPr id="1362" name="Google Shape;1362;p61"/>
          <p:cNvSpPr txBox="1"/>
          <p:nvPr/>
        </p:nvSpPr>
        <p:spPr>
          <a:xfrm>
            <a:off x="387633" y="1242354"/>
            <a:ext cx="139653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Prioritized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outcomes</a:t>
            </a:r>
            <a:endParaRPr/>
          </a:p>
        </p:txBody>
      </p:sp>
      <p:sp>
        <p:nvSpPr>
          <p:cNvPr id="1363" name="Google Shape;1363;p61"/>
          <p:cNvSpPr txBox="1"/>
          <p:nvPr/>
        </p:nvSpPr>
        <p:spPr>
          <a:xfrm>
            <a:off x="396988" y="5658652"/>
            <a:ext cx="99738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Overall</a:t>
            </a:r>
            <a:endParaRPr/>
          </a:p>
        </p:txBody>
      </p:sp>
      <p:sp>
        <p:nvSpPr>
          <p:cNvPr id="1364" name="Google Shape;1364;p61"/>
          <p:cNvSpPr/>
          <p:nvPr/>
        </p:nvSpPr>
        <p:spPr>
          <a:xfrm>
            <a:off x="3999667" y="5684395"/>
            <a:ext cx="1008000" cy="432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54%</a:t>
            </a:r>
            <a:endParaRPr/>
          </a:p>
        </p:txBody>
      </p:sp>
      <p:sp>
        <p:nvSpPr>
          <p:cNvPr id="1365" name="Google Shape;1365;p61"/>
          <p:cNvSpPr/>
          <p:nvPr/>
        </p:nvSpPr>
        <p:spPr>
          <a:xfrm>
            <a:off x="7153956" y="5684392"/>
            <a:ext cx="1008000" cy="4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35%</a:t>
            </a:r>
            <a:endParaRPr/>
          </a:p>
        </p:txBody>
      </p:sp>
      <p:sp>
        <p:nvSpPr>
          <p:cNvPr id="1366" name="Google Shape;1366;p61"/>
          <p:cNvSpPr/>
          <p:nvPr/>
        </p:nvSpPr>
        <p:spPr>
          <a:xfrm>
            <a:off x="4019987" y="3756167"/>
            <a:ext cx="1008000" cy="432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10%</a:t>
            </a:r>
            <a:endParaRPr/>
          </a:p>
        </p:txBody>
      </p:sp>
      <p:sp>
        <p:nvSpPr>
          <p:cNvPr id="1367" name="Google Shape;1367;p61"/>
          <p:cNvSpPr/>
          <p:nvPr/>
        </p:nvSpPr>
        <p:spPr>
          <a:xfrm>
            <a:off x="7174276" y="3756164"/>
            <a:ext cx="1008000" cy="4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6%</a:t>
            </a:r>
            <a:endParaRPr/>
          </a:p>
        </p:txBody>
      </p:sp>
      <p:sp>
        <p:nvSpPr>
          <p:cNvPr id="1368" name="Google Shape;1368;p61"/>
          <p:cNvSpPr/>
          <p:nvPr/>
        </p:nvSpPr>
        <p:spPr>
          <a:xfrm>
            <a:off x="5597132" y="3756164"/>
            <a:ext cx="1008000" cy="432000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17%</a:t>
            </a:r>
            <a:endParaRPr/>
          </a:p>
        </p:txBody>
      </p:sp>
      <p:cxnSp>
        <p:nvCxnSpPr>
          <p:cNvPr id="1369" name="Google Shape;1369;p61"/>
          <p:cNvCxnSpPr>
            <a:endCxn id="1366" idx="0"/>
          </p:cNvCxnSpPr>
          <p:nvPr/>
        </p:nvCxnSpPr>
        <p:spPr>
          <a:xfrm flipH="1">
            <a:off x="4523987" y="3330767"/>
            <a:ext cx="1577100" cy="4254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70" name="Google Shape;1370;p61"/>
          <p:cNvCxnSpPr>
            <a:endCxn id="1367" idx="0"/>
          </p:cNvCxnSpPr>
          <p:nvPr/>
        </p:nvCxnSpPr>
        <p:spPr>
          <a:xfrm>
            <a:off x="6101176" y="3330764"/>
            <a:ext cx="1577100" cy="4254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71" name="Google Shape;1371;p61"/>
          <p:cNvCxnSpPr>
            <a:endCxn id="1368" idx="0"/>
          </p:cNvCxnSpPr>
          <p:nvPr/>
        </p:nvCxnSpPr>
        <p:spPr>
          <a:xfrm>
            <a:off x="6101132" y="3330764"/>
            <a:ext cx="0" cy="4254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72" name="Google Shape;1372;p61"/>
          <p:cNvSpPr txBox="1"/>
          <p:nvPr/>
        </p:nvSpPr>
        <p:spPr>
          <a:xfrm>
            <a:off x="387633" y="3761244"/>
            <a:ext cx="176522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 duration</a:t>
            </a:r>
            <a:endParaRPr/>
          </a:p>
        </p:txBody>
      </p:sp>
      <p:sp>
        <p:nvSpPr>
          <p:cNvPr id="1373" name="Google Shape;1373;p61"/>
          <p:cNvSpPr/>
          <p:nvPr/>
        </p:nvSpPr>
        <p:spPr>
          <a:xfrm>
            <a:off x="4030147" y="4609607"/>
            <a:ext cx="1008000" cy="432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4%</a:t>
            </a:r>
            <a:endParaRPr/>
          </a:p>
        </p:txBody>
      </p:sp>
      <p:sp>
        <p:nvSpPr>
          <p:cNvPr id="1374" name="Google Shape;1374;p61"/>
          <p:cNvSpPr/>
          <p:nvPr/>
        </p:nvSpPr>
        <p:spPr>
          <a:xfrm>
            <a:off x="7184436" y="4609604"/>
            <a:ext cx="1008000" cy="4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2%</a:t>
            </a:r>
            <a:endParaRPr/>
          </a:p>
        </p:txBody>
      </p:sp>
      <p:sp>
        <p:nvSpPr>
          <p:cNvPr id="1375" name="Google Shape;1375;p61"/>
          <p:cNvSpPr/>
          <p:nvPr/>
        </p:nvSpPr>
        <p:spPr>
          <a:xfrm>
            <a:off x="5607292" y="4609604"/>
            <a:ext cx="1008000" cy="432000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11%</a:t>
            </a:r>
            <a:endParaRPr/>
          </a:p>
        </p:txBody>
      </p:sp>
      <p:cxnSp>
        <p:nvCxnSpPr>
          <p:cNvPr id="1376" name="Google Shape;1376;p61"/>
          <p:cNvCxnSpPr>
            <a:endCxn id="1373" idx="0"/>
          </p:cNvCxnSpPr>
          <p:nvPr/>
        </p:nvCxnSpPr>
        <p:spPr>
          <a:xfrm flipH="1">
            <a:off x="4534147" y="4184207"/>
            <a:ext cx="1577100" cy="4254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77" name="Google Shape;1377;p61"/>
          <p:cNvCxnSpPr>
            <a:endCxn id="1374" idx="0"/>
          </p:cNvCxnSpPr>
          <p:nvPr/>
        </p:nvCxnSpPr>
        <p:spPr>
          <a:xfrm>
            <a:off x="6111336" y="4184204"/>
            <a:ext cx="1577100" cy="4254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78" name="Google Shape;1378;p61"/>
          <p:cNvCxnSpPr>
            <a:endCxn id="1375" idx="0"/>
          </p:cNvCxnSpPr>
          <p:nvPr/>
        </p:nvCxnSpPr>
        <p:spPr>
          <a:xfrm>
            <a:off x="6111292" y="4184204"/>
            <a:ext cx="0" cy="4254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79" name="Google Shape;1379;p61"/>
          <p:cNvSpPr txBox="1"/>
          <p:nvPr/>
        </p:nvSpPr>
        <p:spPr>
          <a:xfrm>
            <a:off x="387633" y="4614684"/>
            <a:ext cx="168360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 to SOM</a:t>
            </a:r>
            <a:endParaRPr/>
          </a:p>
        </p:txBody>
      </p:sp>
      <p:sp>
        <p:nvSpPr>
          <p:cNvPr id="1380" name="Google Shape;1380;p61"/>
          <p:cNvSpPr txBox="1"/>
          <p:nvPr/>
        </p:nvSpPr>
        <p:spPr>
          <a:xfrm>
            <a:off x="2334747" y="2069110"/>
            <a:ext cx="132972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Yes vs No</a:t>
            </a:r>
            <a:endParaRPr/>
          </a:p>
        </p:txBody>
      </p:sp>
      <p:sp>
        <p:nvSpPr>
          <p:cNvPr id="1381" name="Google Shape;1381;p61"/>
          <p:cNvSpPr txBox="1"/>
          <p:nvPr/>
        </p:nvSpPr>
        <p:spPr>
          <a:xfrm>
            <a:off x="2334747" y="2900961"/>
            <a:ext cx="132972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Yes vs No</a:t>
            </a:r>
            <a:endParaRPr/>
          </a:p>
        </p:txBody>
      </p:sp>
      <p:sp>
        <p:nvSpPr>
          <p:cNvPr id="1382" name="Google Shape;1382;p61"/>
          <p:cNvSpPr txBox="1"/>
          <p:nvPr/>
        </p:nvSpPr>
        <p:spPr>
          <a:xfrm>
            <a:off x="2344907" y="1233870"/>
            <a:ext cx="132600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Favorable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pairs</a:t>
            </a:r>
            <a:endParaRPr/>
          </a:p>
        </p:txBody>
      </p:sp>
      <p:sp>
        <p:nvSpPr>
          <p:cNvPr id="1383" name="Google Shape;1383;p61"/>
          <p:cNvSpPr txBox="1"/>
          <p:nvPr/>
        </p:nvSpPr>
        <p:spPr>
          <a:xfrm>
            <a:off x="2334747" y="3598684"/>
            <a:ext cx="139493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Longer by </a:t>
            </a:r>
            <a:br>
              <a:rPr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≥ 1 week</a:t>
            </a:r>
            <a:endParaRPr/>
          </a:p>
        </p:txBody>
      </p:sp>
      <p:sp>
        <p:nvSpPr>
          <p:cNvPr id="1384" name="Google Shape;1384;p61"/>
          <p:cNvSpPr txBox="1"/>
          <p:nvPr/>
        </p:nvSpPr>
        <p:spPr>
          <a:xfrm>
            <a:off x="2334747" y="4473219"/>
            <a:ext cx="119936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Later by </a:t>
            </a:r>
            <a:br>
              <a:rPr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≥ 1 week</a:t>
            </a:r>
            <a:endParaRPr/>
          </a:p>
        </p:txBody>
      </p:sp>
      <p:sp>
        <p:nvSpPr>
          <p:cNvPr id="1385" name="Google Shape;1385;p61"/>
          <p:cNvSpPr txBox="1"/>
          <p:nvPr/>
        </p:nvSpPr>
        <p:spPr>
          <a:xfrm>
            <a:off x="8593307" y="1570961"/>
            <a:ext cx="101181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Contrib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61"/>
          <p:cNvSpPr txBox="1"/>
          <p:nvPr/>
        </p:nvSpPr>
        <p:spPr>
          <a:xfrm>
            <a:off x="8593307" y="2078083"/>
            <a:ext cx="69762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10%</a:t>
            </a:r>
            <a:endParaRPr/>
          </a:p>
        </p:txBody>
      </p:sp>
      <p:sp>
        <p:nvSpPr>
          <p:cNvPr id="1387" name="Google Shape;1387;p61"/>
          <p:cNvSpPr txBox="1"/>
          <p:nvPr/>
        </p:nvSpPr>
        <p:spPr>
          <a:xfrm>
            <a:off x="8593307" y="2921923"/>
            <a:ext cx="69602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3%</a:t>
            </a:r>
            <a:endParaRPr/>
          </a:p>
        </p:txBody>
      </p:sp>
      <p:sp>
        <p:nvSpPr>
          <p:cNvPr id="1388" name="Google Shape;1388;p61"/>
          <p:cNvSpPr txBox="1"/>
          <p:nvPr/>
        </p:nvSpPr>
        <p:spPr>
          <a:xfrm>
            <a:off x="8593307" y="3765867"/>
            <a:ext cx="69602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4%</a:t>
            </a:r>
            <a:endParaRPr/>
          </a:p>
        </p:txBody>
      </p:sp>
      <p:sp>
        <p:nvSpPr>
          <p:cNvPr id="1389" name="Google Shape;1389;p61"/>
          <p:cNvSpPr txBox="1"/>
          <p:nvPr/>
        </p:nvSpPr>
        <p:spPr>
          <a:xfrm>
            <a:off x="8593307" y="4609604"/>
            <a:ext cx="69602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2%</a:t>
            </a:r>
            <a:endParaRPr/>
          </a:p>
        </p:txBody>
      </p:sp>
      <p:sp>
        <p:nvSpPr>
          <p:cNvPr id="1390" name="Google Shape;1390;p61"/>
          <p:cNvSpPr txBox="1"/>
          <p:nvPr/>
        </p:nvSpPr>
        <p:spPr>
          <a:xfrm>
            <a:off x="9629627" y="1581121"/>
            <a:ext cx="69923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NTB</a:t>
            </a:r>
            <a:endParaRPr/>
          </a:p>
        </p:txBody>
      </p:sp>
      <p:sp>
        <p:nvSpPr>
          <p:cNvPr id="1391" name="Google Shape;1391;p61"/>
          <p:cNvSpPr txBox="1"/>
          <p:nvPr/>
        </p:nvSpPr>
        <p:spPr>
          <a:xfrm>
            <a:off x="9629627" y="2088243"/>
            <a:ext cx="189987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10% (</a:t>
            </a:r>
            <a:r>
              <a:rPr i="1"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=0.044)</a:t>
            </a:r>
            <a:endParaRPr/>
          </a:p>
        </p:txBody>
      </p:sp>
      <p:sp>
        <p:nvSpPr>
          <p:cNvPr id="1392" name="Google Shape;1392;p61"/>
          <p:cNvSpPr txBox="1"/>
          <p:nvPr/>
        </p:nvSpPr>
        <p:spPr>
          <a:xfrm>
            <a:off x="9629627" y="2932083"/>
            <a:ext cx="189987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13% (</a:t>
            </a:r>
            <a:r>
              <a:rPr i="1"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=0.022)</a:t>
            </a:r>
            <a:endParaRPr/>
          </a:p>
        </p:txBody>
      </p:sp>
      <p:sp>
        <p:nvSpPr>
          <p:cNvPr id="1393" name="Google Shape;1393;p61"/>
          <p:cNvSpPr txBox="1"/>
          <p:nvPr/>
        </p:nvSpPr>
        <p:spPr>
          <a:xfrm>
            <a:off x="9629627" y="3776027"/>
            <a:ext cx="204254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17% (</a:t>
            </a:r>
            <a:r>
              <a:rPr i="1"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=0.0033)</a:t>
            </a:r>
            <a:endParaRPr/>
          </a:p>
        </p:txBody>
      </p:sp>
      <p:sp>
        <p:nvSpPr>
          <p:cNvPr id="1394" name="Google Shape;1394;p61"/>
          <p:cNvSpPr txBox="1"/>
          <p:nvPr/>
        </p:nvSpPr>
        <p:spPr>
          <a:xfrm>
            <a:off x="9629627" y="4619764"/>
            <a:ext cx="204254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19% (</a:t>
            </a:r>
            <a:r>
              <a:rPr i="1"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=0.0012)</a:t>
            </a:r>
            <a:endParaRPr/>
          </a:p>
        </p:txBody>
      </p:sp>
      <p:sp>
        <p:nvSpPr>
          <p:cNvPr id="1395" name="Google Shape;1395;p61"/>
          <p:cNvSpPr txBox="1"/>
          <p:nvPr/>
        </p:nvSpPr>
        <p:spPr>
          <a:xfrm>
            <a:off x="9629627" y="5704403"/>
            <a:ext cx="204254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19% (</a:t>
            </a:r>
            <a:r>
              <a:rPr i="1"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=0.0012)</a:t>
            </a:r>
            <a:endParaRPr/>
          </a:p>
        </p:txBody>
      </p:sp>
      <p:sp>
        <p:nvSpPr>
          <p:cNvPr id="1396" name="Google Shape;1396;p6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62"/>
          <p:cNvSpPr txBox="1"/>
          <p:nvPr>
            <p:ph type="title"/>
          </p:nvPr>
        </p:nvSpPr>
        <p:spPr>
          <a:xfrm>
            <a:off x="838200" y="1238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/>
              <a:t>GPC analysis of multivariate outcome</a:t>
            </a:r>
            <a:endParaRPr/>
          </a:p>
        </p:txBody>
      </p:sp>
      <p:sp>
        <p:nvSpPr>
          <p:cNvPr id="1402" name="Google Shape;1402;p62"/>
          <p:cNvSpPr txBox="1"/>
          <p:nvPr/>
        </p:nvSpPr>
        <p:spPr>
          <a:xfrm>
            <a:off x="457452" y="1459830"/>
            <a:ext cx="10731248" cy="38779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NTB = 54% - 35% = 19% </a:t>
            </a:r>
            <a:endParaRPr/>
          </a:p>
          <a:p>
            <a:pPr indent="-257175" lvl="1" marL="714375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nl-BE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NTB has straightforward interpretation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1" marL="714375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nl-BE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NNT (Number Needed to Treat) = 1/NTB </a:t>
            </a:r>
            <a:endParaRPr/>
          </a:p>
          <a:p>
            <a:pPr indent="-257175" lvl="1" marL="714375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nl-BE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Contributions of all outcomes to NTB are additive</a:t>
            </a:r>
            <a:endParaRPr/>
          </a:p>
          <a:p>
            <a:pPr indent="-257175" lvl="0" marL="257175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 Ratio = 54% / 35% = 1.54</a:t>
            </a:r>
            <a:endParaRPr/>
          </a:p>
          <a:p>
            <a:pPr indent="-257175" lvl="1" marL="714375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nl-BE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Interpretation of Win Ratio challenging (except for single outcome under proportional hazards)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3" name="Google Shape;1403;p6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8" name="Google Shape;1408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-33911"/>
            <a:ext cx="9144000" cy="3287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1535" y="4475653"/>
            <a:ext cx="9096018" cy="2422353"/>
          </a:xfrm>
          <a:prstGeom prst="rect">
            <a:avLst/>
          </a:prstGeom>
          <a:noFill/>
          <a:ln>
            <a:noFill/>
          </a:ln>
        </p:spPr>
      </p:pic>
      <p:sp>
        <p:nvSpPr>
          <p:cNvPr id="1410" name="Google Shape;1410;p63"/>
          <p:cNvSpPr txBox="1"/>
          <p:nvPr/>
        </p:nvSpPr>
        <p:spPr>
          <a:xfrm>
            <a:off x="1737487" y="3246630"/>
            <a:ext cx="1036981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GPC with two prioritized outcomes : 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survival 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frequency of cardiovascular-related hospitalizations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1" name="Google Shape;1411;p63"/>
          <p:cNvSpPr txBox="1"/>
          <p:nvPr>
            <p:ph idx="12" type="sldNum"/>
          </p:nvPr>
        </p:nvSpPr>
        <p:spPr>
          <a:xfrm>
            <a:off x="912355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z="1600"/>
              <a:t>‹#›</a:t>
            </a:fld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6" name="Google Shape;141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14713" y="3585590"/>
            <a:ext cx="5634038" cy="2309556"/>
          </a:xfrm>
          <a:prstGeom prst="rect">
            <a:avLst/>
          </a:prstGeom>
          <a:noFill/>
          <a:ln>
            <a:noFill/>
          </a:ln>
        </p:spPr>
      </p:pic>
      <p:sp>
        <p:nvSpPr>
          <p:cNvPr id="1417" name="Google Shape;1417;p64"/>
          <p:cNvSpPr/>
          <p:nvPr/>
        </p:nvSpPr>
        <p:spPr>
          <a:xfrm>
            <a:off x="3309939" y="3585590"/>
            <a:ext cx="5105398" cy="3416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8" name="Google Shape;1418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0" y="-33911"/>
            <a:ext cx="9144000" cy="3287272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64"/>
          <p:cNvSpPr txBox="1"/>
          <p:nvPr/>
        </p:nvSpPr>
        <p:spPr>
          <a:xfrm>
            <a:off x="3943350" y="6030332"/>
            <a:ext cx="45720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Interpretation ?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0" name="Google Shape;1420;p64"/>
          <p:cNvSpPr/>
          <p:nvPr/>
        </p:nvSpPr>
        <p:spPr>
          <a:xfrm>
            <a:off x="4281171" y="5553516"/>
            <a:ext cx="4811394" cy="4791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1" name="Google Shape;1421;p64"/>
          <p:cNvSpPr/>
          <p:nvPr/>
        </p:nvSpPr>
        <p:spPr>
          <a:xfrm>
            <a:off x="2905127" y="3448050"/>
            <a:ext cx="6594474" cy="2582282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2" name="Google Shape;1422;p64"/>
          <p:cNvSpPr txBox="1"/>
          <p:nvPr>
            <p:ph idx="12" type="sldNum"/>
          </p:nvPr>
        </p:nvSpPr>
        <p:spPr>
          <a:xfrm>
            <a:off x="9092565" y="637098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65"/>
          <p:cNvSpPr txBox="1"/>
          <p:nvPr/>
        </p:nvSpPr>
        <p:spPr>
          <a:xfrm>
            <a:off x="1530506" y="323528"/>
            <a:ext cx="913749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nl-BE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lacking in this analysis?</a:t>
            </a:r>
            <a:endParaRPr/>
          </a:p>
        </p:txBody>
      </p:sp>
      <p:sp>
        <p:nvSpPr>
          <p:cNvPr id="1428" name="Google Shape;1428;p65"/>
          <p:cNvSpPr txBox="1"/>
          <p:nvPr/>
        </p:nvSpPr>
        <p:spPr>
          <a:xfrm>
            <a:off x="1054226" y="1261927"/>
            <a:ext cx="10083547" cy="394313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965" r="0" t="-123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429" name="Google Shape;1429;p65"/>
          <p:cNvSpPr txBox="1"/>
          <p:nvPr/>
        </p:nvSpPr>
        <p:spPr>
          <a:xfrm>
            <a:off x="1276350" y="5594706"/>
            <a:ext cx="173447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Marginal NTB</a:t>
            </a:r>
            <a:br>
              <a:rPr lang="nl-B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nl-B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survival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0" name="Google Shape;1430;p65"/>
          <p:cNvSpPr txBox="1"/>
          <p:nvPr/>
        </p:nvSpPr>
        <p:spPr>
          <a:xfrm>
            <a:off x="3757961" y="5594706"/>
            <a:ext cx="254247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Conditional NTB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hospitalization </a:t>
            </a:r>
            <a:endParaRPr/>
          </a:p>
        </p:txBody>
      </p:sp>
      <p:cxnSp>
        <p:nvCxnSpPr>
          <p:cNvPr id="1431" name="Google Shape;1431;p65"/>
          <p:cNvCxnSpPr/>
          <p:nvPr/>
        </p:nvCxnSpPr>
        <p:spPr>
          <a:xfrm flipH="1">
            <a:off x="2409825" y="5205058"/>
            <a:ext cx="161925" cy="33849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432" name="Google Shape;1432;p65"/>
          <p:cNvCxnSpPr/>
          <p:nvPr/>
        </p:nvCxnSpPr>
        <p:spPr>
          <a:xfrm>
            <a:off x="3614926" y="5167823"/>
            <a:ext cx="143035" cy="37572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1433" name="Google Shape;1433;p65"/>
          <p:cNvSpPr txBox="1"/>
          <p:nvPr>
            <p:ph idx="12" type="sldNum"/>
          </p:nvPr>
        </p:nvSpPr>
        <p:spPr>
          <a:xfrm>
            <a:off x="912355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66"/>
          <p:cNvSpPr txBox="1"/>
          <p:nvPr/>
        </p:nvSpPr>
        <p:spPr>
          <a:xfrm>
            <a:off x="1530506" y="410614"/>
            <a:ext cx="913749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nl-BE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lacking in this analysis?</a:t>
            </a:r>
            <a:endParaRPr/>
          </a:p>
        </p:txBody>
      </p:sp>
      <p:sp>
        <p:nvSpPr>
          <p:cNvPr id="1439" name="Google Shape;1439;p66"/>
          <p:cNvSpPr txBox="1"/>
          <p:nvPr/>
        </p:nvSpPr>
        <p:spPr>
          <a:xfrm>
            <a:off x="1299397" y="1392037"/>
            <a:ext cx="10286226" cy="185249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6576" l="-11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440" name="Google Shape;1440;p66"/>
          <p:cNvSpPr txBox="1"/>
          <p:nvPr/>
        </p:nvSpPr>
        <p:spPr>
          <a:xfrm>
            <a:off x="1035825" y="3371459"/>
            <a:ext cx="2273300" cy="92916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441" name="Google Shape;1441;p66"/>
          <p:cNvSpPr txBox="1"/>
          <p:nvPr/>
        </p:nvSpPr>
        <p:spPr>
          <a:xfrm>
            <a:off x="4549387" y="3371459"/>
            <a:ext cx="2273300" cy="92916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442" name="Google Shape;1442;p66"/>
          <p:cNvSpPr txBox="1"/>
          <p:nvPr/>
        </p:nvSpPr>
        <p:spPr>
          <a:xfrm>
            <a:off x="1185747" y="4639116"/>
            <a:ext cx="189199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Marginal WR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survival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(reciprocal of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hazard ratio)</a:t>
            </a:r>
            <a:endParaRPr/>
          </a:p>
        </p:txBody>
      </p:sp>
      <p:sp>
        <p:nvSpPr>
          <p:cNvPr id="1443" name="Google Shape;1443;p66"/>
          <p:cNvSpPr txBox="1"/>
          <p:nvPr/>
        </p:nvSpPr>
        <p:spPr>
          <a:xfrm>
            <a:off x="6292718" y="4639116"/>
            <a:ext cx="609600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Conditional WR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hospitalization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(odds ratio)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44" name="Google Shape;1444;p66"/>
          <p:cNvCxnSpPr/>
          <p:nvPr/>
        </p:nvCxnSpPr>
        <p:spPr>
          <a:xfrm flipH="1">
            <a:off x="2365220" y="4300624"/>
            <a:ext cx="161925" cy="33849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445" name="Google Shape;1445;p66"/>
          <p:cNvCxnSpPr/>
          <p:nvPr/>
        </p:nvCxnSpPr>
        <p:spPr>
          <a:xfrm>
            <a:off x="6137710" y="4300624"/>
            <a:ext cx="143035" cy="37572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1446" name="Google Shape;1446;p66"/>
          <p:cNvSpPr txBox="1"/>
          <p:nvPr>
            <p:ph idx="12" type="sldNum"/>
          </p:nvPr>
        </p:nvSpPr>
        <p:spPr>
          <a:xfrm>
            <a:off x="9123555" y="634519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6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/>
              <a:t>Guidance of GPC measures in clinical trials</a:t>
            </a:r>
            <a:endParaRPr/>
          </a:p>
        </p:txBody>
      </p:sp>
      <p:pic>
        <p:nvPicPr>
          <p:cNvPr id="1452" name="Google Shape;1452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8324" y="1409680"/>
            <a:ext cx="5760720" cy="5297170"/>
          </a:xfrm>
          <a:prstGeom prst="rect">
            <a:avLst/>
          </a:prstGeom>
          <a:noFill/>
          <a:ln>
            <a:noFill/>
          </a:ln>
        </p:spPr>
      </p:pic>
      <p:sp>
        <p:nvSpPr>
          <p:cNvPr id="1453" name="Google Shape;1453;p67"/>
          <p:cNvSpPr txBox="1"/>
          <p:nvPr/>
        </p:nvSpPr>
        <p:spPr>
          <a:xfrm>
            <a:off x="10243368" y="6445240"/>
            <a:ext cx="2851355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b="0" i="0" lang="nl-BE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Verbeeck et al.  </a:t>
            </a:r>
            <a:r>
              <a:rPr b="0" i="1" lang="nl-BE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JACC 2023</a:t>
            </a:r>
            <a:endParaRPr/>
          </a:p>
        </p:txBody>
      </p:sp>
      <p:sp>
        <p:nvSpPr>
          <p:cNvPr id="1454" name="Google Shape;1454;p6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76"/>
          <p:cNvSpPr txBox="1"/>
          <p:nvPr>
            <p:ph type="title"/>
          </p:nvPr>
        </p:nvSpPr>
        <p:spPr>
          <a:xfrm>
            <a:off x="838200" y="730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/>
              <a:t>4. Benefit-Risk assessment  revisited</a:t>
            </a:r>
            <a:endParaRPr/>
          </a:p>
        </p:txBody>
      </p:sp>
      <p:sp>
        <p:nvSpPr>
          <p:cNvPr id="1460" name="Google Shape;1460;p76"/>
          <p:cNvSpPr txBox="1"/>
          <p:nvPr/>
        </p:nvSpPr>
        <p:spPr>
          <a:xfrm>
            <a:off x="832025" y="1208725"/>
            <a:ext cx="10896349" cy="54476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Simple situation (as on slide 19): </a:t>
            </a:r>
            <a:endParaRPr/>
          </a:p>
          <a:p>
            <a:pPr indent="-257175" lvl="1" marL="714375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nl-BE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binary efficacy outcome (1 = response, 0 = no response) </a:t>
            </a:r>
            <a:endParaRPr/>
          </a:p>
          <a:p>
            <a:pPr indent="-257175" lvl="1" marL="714375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nl-BE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binary safety outcome (1 = no toxicity, 0 = toxicity)</a:t>
            </a:r>
            <a:endParaRPr/>
          </a:p>
          <a:p>
            <a:pPr indent="-104775" lvl="0" marL="257175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GPC analyses of prioritized outcomes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1" marL="714375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nl-BE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Response &gt; Toxicity </a:t>
            </a:r>
            <a:endParaRPr/>
          </a:p>
          <a:p>
            <a:pPr indent="-257175" lvl="1" marL="714375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nl-BE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Toxicity &gt; Response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461" name="Google Shape;1461;p76"/>
          <p:cNvGraphicFramePr/>
          <p:nvPr/>
        </p:nvGraphicFramePr>
        <p:xfrm>
          <a:off x="999434" y="289850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{437F44A9-6CC7-494A-AB15-EA0BCE6282E4}</a:tableStyleId>
              </a:tblPr>
              <a:tblGrid>
                <a:gridCol w="4678500"/>
                <a:gridCol w="1607050"/>
                <a:gridCol w="1607050"/>
                <a:gridCol w="1607050"/>
              </a:tblGrid>
              <a:tr h="516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2400">
                          <a:solidFill>
                            <a:schemeClr val="dk1"/>
                          </a:solidFill>
                        </a:rPr>
                        <a:t>Outcomes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2400">
                          <a:solidFill>
                            <a:schemeClr val="dk1"/>
                          </a:solidFill>
                        </a:rPr>
                        <a:t>Treatment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2400">
                          <a:solidFill>
                            <a:schemeClr val="dk1"/>
                          </a:solidFill>
                        </a:rPr>
                        <a:t>Control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2400">
                          <a:solidFill>
                            <a:schemeClr val="dk1"/>
                          </a:solidFill>
                        </a:rPr>
                        <a:t>Difference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23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2400"/>
                        <a:t>Response rate (benefit)</a:t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2400"/>
                        <a:t>0.5</a:t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2400"/>
                        <a:t>0.2</a:t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2400"/>
                        <a:t>0.3</a:t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23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2400"/>
                        <a:t>Toxicity rate (risk)</a:t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2400"/>
                        <a:t>0.6</a:t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2400"/>
                        <a:t>0</a:t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2400"/>
                        <a:t>0.6</a:t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23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2400"/>
                        <a:t>Marginal benefit-risk difference</a:t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2400"/>
                        <a:t>-0.3</a:t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462" name="Google Shape;1462;p7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77"/>
          <p:cNvSpPr txBox="1"/>
          <p:nvPr>
            <p:ph type="title"/>
          </p:nvPr>
        </p:nvSpPr>
        <p:spPr>
          <a:xfrm>
            <a:off x="838200" y="730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/>
              <a:t>4. Benefit-Risk assessment  revisited</a:t>
            </a:r>
            <a:endParaRPr/>
          </a:p>
        </p:txBody>
      </p:sp>
      <p:sp>
        <p:nvSpPr>
          <p:cNvPr id="1468" name="Google Shape;1468;p77"/>
          <p:cNvSpPr txBox="1"/>
          <p:nvPr/>
        </p:nvSpPr>
        <p:spPr>
          <a:xfrm>
            <a:off x="832025" y="1208725"/>
            <a:ext cx="10896349" cy="54476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Actual trial : « IDEA France » for patients with colorectal cancer (@4 years follow-up)</a:t>
            </a:r>
            <a:endParaRPr/>
          </a:p>
          <a:p>
            <a:pPr indent="-257175" lvl="1" marL="714375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nl-BE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binary efficacy outcome (1 = « response » = Disease-Free , 0 = DFS event) </a:t>
            </a:r>
            <a:endParaRPr/>
          </a:p>
          <a:p>
            <a:pPr indent="-257175" lvl="1" marL="714375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nl-BE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binary safety outcome (1 = no Grade 3 / 4 neurotoxicity, 0 = Grade 3 / 4 neurotoxicity)</a:t>
            </a:r>
            <a:endParaRPr/>
          </a:p>
          <a:p>
            <a:pPr indent="-104775" lvl="0" marL="257175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GPC analyses of prioritized outcomes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1" marL="714375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nl-BE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Response &gt; Toxicity </a:t>
            </a:r>
            <a:endParaRPr/>
          </a:p>
          <a:p>
            <a:pPr indent="-257175" lvl="1" marL="714375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nl-BE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Toxicity &gt; Response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469" name="Google Shape;1469;p77"/>
          <p:cNvGraphicFramePr/>
          <p:nvPr/>
        </p:nvGraphicFramePr>
        <p:xfrm>
          <a:off x="999434" y="289850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{437F44A9-6CC7-494A-AB15-EA0BCE6282E4}</a:tableStyleId>
              </a:tblPr>
              <a:tblGrid>
                <a:gridCol w="4678500"/>
                <a:gridCol w="1607050"/>
                <a:gridCol w="1607050"/>
                <a:gridCol w="1607050"/>
              </a:tblGrid>
              <a:tr h="516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2400">
                          <a:solidFill>
                            <a:schemeClr val="dk1"/>
                          </a:solidFill>
                        </a:rPr>
                        <a:t>Outcomes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2400">
                          <a:solidFill>
                            <a:schemeClr val="dk1"/>
                          </a:solidFill>
                        </a:rPr>
                        <a:t>3 months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2400">
                          <a:solidFill>
                            <a:schemeClr val="dk1"/>
                          </a:solidFill>
                        </a:rPr>
                        <a:t>6 months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2400">
                          <a:solidFill>
                            <a:schemeClr val="dk1"/>
                          </a:solidFill>
                        </a:rPr>
                        <a:t>Difference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23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2400"/>
                        <a:t>Disease-free (benefit)</a:t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2400"/>
                        <a:t>0.69</a:t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2400"/>
                        <a:t>0.74</a:t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2400"/>
                        <a:t>- 0.05</a:t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23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2400"/>
                        <a:t>Grade 3 / 4 neurotoxicity (risk)</a:t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2400"/>
                        <a:t>0.08</a:t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2400"/>
                        <a:t>0.26</a:t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2400"/>
                        <a:t>- 0.18</a:t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23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2400"/>
                        <a:t>Marginal benefit-risk difference</a:t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2400"/>
                        <a:t>+ 0.13</a:t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470" name="Google Shape;1470;p7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/>
              <a:t>Marginal Benefit-Risk analyses</a:t>
            </a:r>
            <a:endParaRPr/>
          </a:p>
        </p:txBody>
      </p:sp>
      <p:sp>
        <p:nvSpPr>
          <p:cNvPr id="197" name="Google Shape;197;p19"/>
          <p:cNvSpPr txBox="1"/>
          <p:nvPr/>
        </p:nvSpPr>
        <p:spPr>
          <a:xfrm>
            <a:off x="911336" y="1990000"/>
            <a:ext cx="6248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Benefit: </a:t>
            </a:r>
            <a:r>
              <a:rPr lang="nl-BE" sz="2400" strike="sng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log-rank test</a:t>
            </a:r>
            <a:endParaRPr sz="2400" strike="sng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difference in 1 year survival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example: 50% vs. </a:t>
            </a:r>
            <a:r>
              <a:rPr lang="nl-BE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20%</a:t>
            </a:r>
            <a:endParaRPr sz="24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9"/>
          <p:cNvSpPr txBox="1"/>
          <p:nvPr/>
        </p:nvSpPr>
        <p:spPr>
          <a:xfrm>
            <a:off x="832025" y="1441000"/>
            <a:ext cx="111717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Traditional analysis: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9"/>
          <p:cNvSpPr txBox="1"/>
          <p:nvPr/>
        </p:nvSpPr>
        <p:spPr>
          <a:xfrm>
            <a:off x="782450" y="4826100"/>
            <a:ext cx="1089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9"/>
          <p:cNvSpPr txBox="1"/>
          <p:nvPr/>
        </p:nvSpPr>
        <p:spPr>
          <a:xfrm>
            <a:off x="6357800" y="1990000"/>
            <a:ext cx="5834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Risk: </a:t>
            </a:r>
            <a:r>
              <a:rPr lang="nl-BE" sz="2400" strike="sng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chi-squared test</a:t>
            </a:r>
            <a:endParaRPr sz="2400" strike="sng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difference in proportion of patients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with events of grade 3 or higher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example: 30% vs </a:t>
            </a:r>
            <a:r>
              <a:rPr lang="nl-BE" sz="24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0%</a:t>
            </a:r>
            <a:endParaRPr sz="24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9"/>
          <p:cNvSpPr txBox="1"/>
          <p:nvPr/>
        </p:nvSpPr>
        <p:spPr>
          <a:xfrm>
            <a:off x="1015275" y="3740650"/>
            <a:ext cx="104061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gnores a possible association between benefit and risk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b="1"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a) positive </a:t>
            </a:r>
            <a:r>
              <a:rPr b="1"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association:</a:t>
            </a: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side effects may only occur when it prolongs life (never purely harmful treatment).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b="1"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b) no association:</a:t>
            </a: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treatment with two independent mechanisms, one acting on survival and another generating side effects.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b="1"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c) negative </a:t>
            </a:r>
            <a:r>
              <a:rPr b="1"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association:</a:t>
            </a: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treatment solely beneficial for some patients while solely harmful for other patients.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78"/>
          <p:cNvSpPr txBox="1"/>
          <p:nvPr>
            <p:ph type="title"/>
          </p:nvPr>
        </p:nvSpPr>
        <p:spPr>
          <a:xfrm>
            <a:off x="838200" y="730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/>
              <a:t>4. Benefit-Risk assessment  revisited</a:t>
            </a:r>
            <a:endParaRPr/>
          </a:p>
        </p:txBody>
      </p:sp>
      <p:sp>
        <p:nvSpPr>
          <p:cNvPr id="1476" name="Google Shape;1476;p78"/>
          <p:cNvSpPr txBox="1"/>
          <p:nvPr/>
        </p:nvSpPr>
        <p:spPr>
          <a:xfrm>
            <a:off x="903380" y="1258886"/>
            <a:ext cx="11244551" cy="4879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install.packages("BuyseTest")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nl-BE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library(BuyseTest)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nl-BE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Load IDEA dataset under independence of DFS and GR_3_4_CNS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nl-BE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setwd("C:/Users/mbuyse/OneDrive - IDDI/Google Drive/data/BENEFIT/IDEA")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nl-BE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data &lt;- read.delim(file="Ch_01_1_5_IDEA_indep.csv",sep=",")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nl-BE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Experimental arm is 3-month treatment  (arm1=1), Control arm is 6-month treatment (arm1=0)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nl-BE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data$arm1 &lt;- 1-data$arm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nl-BE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GPC with DFS &gt; GR_3_4_CNS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nl-BE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GPC &lt;- BuyseTest(arm1 ~ b(Gr_3_4_PSN)+b(DFS),data = data)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nl-BE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summary(GPC)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nl-BE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GPC with GR_3_4_CNS &gt; DFS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nl-BE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GPC &lt;- BuyseTest(arm1 ~ b(DFS)+b(Gr_3_4_PSN),data = data)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nl-BE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summary(GPC)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nl-BE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Repeat with IDEA datasets under positive and negative association between DFS and GR_3_4_CNS</a:t>
            </a:r>
            <a:endParaRPr/>
          </a:p>
        </p:txBody>
      </p:sp>
      <p:sp>
        <p:nvSpPr>
          <p:cNvPr id="1477" name="Google Shape;1477;p7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79"/>
          <p:cNvSpPr txBox="1"/>
          <p:nvPr/>
        </p:nvSpPr>
        <p:spPr>
          <a:xfrm>
            <a:off x="1530506" y="55014"/>
            <a:ext cx="913749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nl-BE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GPC benefit / risk analysis </a:t>
            </a:r>
            <a:endParaRPr/>
          </a:p>
        </p:txBody>
      </p:sp>
      <p:pic>
        <p:nvPicPr>
          <p:cNvPr id="1483" name="Google Shape;1483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0136" y="-33051"/>
            <a:ext cx="10451429" cy="7039778"/>
          </a:xfrm>
          <a:prstGeom prst="rect">
            <a:avLst/>
          </a:prstGeom>
          <a:noFill/>
          <a:ln>
            <a:noFill/>
          </a:ln>
        </p:spPr>
      </p:pic>
      <p:sp>
        <p:nvSpPr>
          <p:cNvPr id="1484" name="Google Shape;1484;p79"/>
          <p:cNvSpPr txBox="1"/>
          <p:nvPr/>
        </p:nvSpPr>
        <p:spPr>
          <a:xfrm>
            <a:off x="6037242" y="2688114"/>
            <a:ext cx="7136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0.051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5" name="Google Shape;1485;p79"/>
          <p:cNvSpPr txBox="1"/>
          <p:nvPr/>
        </p:nvSpPr>
        <p:spPr>
          <a:xfrm>
            <a:off x="10074569" y="2503448"/>
            <a:ext cx="7136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0.064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6" name="Google Shape;1486;p79"/>
          <p:cNvSpPr txBox="1"/>
          <p:nvPr/>
        </p:nvSpPr>
        <p:spPr>
          <a:xfrm>
            <a:off x="1314324" y="3302172"/>
            <a:ext cx="7136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0.007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7" name="Google Shape;1487;p7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80"/>
          <p:cNvSpPr txBox="1"/>
          <p:nvPr/>
        </p:nvSpPr>
        <p:spPr>
          <a:xfrm>
            <a:off x="1530506" y="55014"/>
            <a:ext cx="913749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nl-BE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GPC benefit / risk analysis </a:t>
            </a:r>
            <a:endParaRPr/>
          </a:p>
        </p:txBody>
      </p:sp>
      <p:pic>
        <p:nvPicPr>
          <p:cNvPr id="1493" name="Google Shape;1493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7075" y="121185"/>
            <a:ext cx="10372804" cy="6813934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Google Shape;1494;p80"/>
          <p:cNvSpPr txBox="1"/>
          <p:nvPr/>
        </p:nvSpPr>
        <p:spPr>
          <a:xfrm>
            <a:off x="6037242" y="1894900"/>
            <a:ext cx="7136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0.138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5" name="Google Shape;1495;p80"/>
          <p:cNvSpPr txBox="1"/>
          <p:nvPr/>
        </p:nvSpPr>
        <p:spPr>
          <a:xfrm>
            <a:off x="10074569" y="1500911"/>
            <a:ext cx="7136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0.181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6" name="Google Shape;1496;p80"/>
          <p:cNvSpPr txBox="1"/>
          <p:nvPr/>
        </p:nvSpPr>
        <p:spPr>
          <a:xfrm>
            <a:off x="1314324" y="3302172"/>
            <a:ext cx="7136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0.007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7" name="Google Shape;1497;p8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0"/>
          <p:cNvSpPr txBox="1"/>
          <p:nvPr/>
        </p:nvSpPr>
        <p:spPr>
          <a:xfrm>
            <a:off x="-25202" y="443807"/>
            <a:ext cx="3695703" cy="69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000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None/>
            </a:pPr>
            <a:r>
              <a:t/>
            </a:r>
            <a:endParaRPr b="0" sz="2400" cap="non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0"/>
          <p:cNvSpPr txBox="1"/>
          <p:nvPr>
            <p:ph type="title"/>
          </p:nvPr>
        </p:nvSpPr>
        <p:spPr>
          <a:xfrm>
            <a:off x="6370200" y="0"/>
            <a:ext cx="58218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/>
              <a:t>Benefit-Risk association</a:t>
            </a:r>
            <a:endParaRPr/>
          </a:p>
        </p:txBody>
      </p:sp>
      <p:graphicFrame>
        <p:nvGraphicFramePr>
          <p:cNvPr id="209" name="Google Shape;209;p20"/>
          <p:cNvGraphicFramePr/>
          <p:nvPr/>
        </p:nvGraphicFramePr>
        <p:xfrm>
          <a:off x="117708" y="91205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{99A2015E-FE64-463D-8AA9-5C2B663B6F52}</a:tableStyleId>
              </a:tblPr>
              <a:tblGrid>
                <a:gridCol w="1083625"/>
                <a:gridCol w="951250"/>
                <a:gridCol w="951200"/>
                <a:gridCol w="1042475"/>
                <a:gridCol w="891100"/>
              </a:tblGrid>
              <a:tr h="315825">
                <a:tc gridSpan="2"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/>
                        <a:t>Treatment group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/>
                        <a:t>(scenario a)</a:t>
                      </a:r>
                      <a:endParaRPr sz="1800"/>
                    </a:p>
                  </a:txBody>
                  <a:tcPr marT="45725" marB="45725" marR="100575" marL="100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2" hMerge="1"/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-BE" sz="1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Response</a:t>
                      </a:r>
                      <a:endParaRPr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100575" marL="100575"/>
                </a:tc>
                <a:tc hMerge="1"/>
                <a:tc hMerge="1"/>
              </a:tr>
              <a:tr h="297875">
                <a:tc gridSpan="2" vMerge="1"/>
                <a:tc hMerge="1"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nl-BE" sz="1800">
                          <a:solidFill>
                            <a:srgbClr val="C00000"/>
                          </a:solidFill>
                        </a:rPr>
                        <a:t>Absent</a:t>
                      </a:r>
                      <a:endParaRPr>
                        <a:solidFill>
                          <a:srgbClr val="C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>
                          <a:solidFill>
                            <a:srgbClr val="00B050"/>
                          </a:solidFill>
                        </a:rPr>
                        <a:t>Present</a:t>
                      </a:r>
                      <a:endParaRPr>
                        <a:solidFill>
                          <a:srgbClr val="00B05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/>
                        <a:t>Total</a:t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BFBFBF"/>
                    </a:solidFill>
                  </a:tcPr>
                </a:tc>
              </a:tr>
              <a:tr h="297875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-BE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Toxicity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100575" marL="100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>
                          <a:solidFill>
                            <a:srgbClr val="00B050"/>
                          </a:solidFill>
                        </a:rPr>
                        <a:t>Absent</a:t>
                      </a:r>
                      <a:endParaRPr sz="180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>
                          <a:solidFill>
                            <a:schemeClr val="accent2"/>
                          </a:solidFill>
                        </a:rPr>
                        <a:t>0.5</a:t>
                      </a:r>
                      <a:endParaRPr sz="1800">
                        <a:solidFill>
                          <a:schemeClr val="accent2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>
                          <a:solidFill>
                            <a:srgbClr val="00B050"/>
                          </a:solidFill>
                        </a:rPr>
                        <a:t>0.2</a:t>
                      </a:r>
                      <a:endParaRPr sz="1800">
                        <a:solidFill>
                          <a:srgbClr val="00B05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/>
                        <a:t>0.7</a:t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BFBFBF"/>
                    </a:solidFill>
                  </a:tcPr>
                </a:tc>
              </a:tr>
              <a:tr h="29787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>
                          <a:solidFill>
                            <a:srgbClr val="C00000"/>
                          </a:solidFill>
                        </a:rPr>
                        <a:t>Present</a:t>
                      </a:r>
                      <a:endParaRPr>
                        <a:solidFill>
                          <a:srgbClr val="C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>
                          <a:solidFill>
                            <a:srgbClr val="C00000"/>
                          </a:solidFill>
                        </a:rPr>
                        <a:t>0</a:t>
                      </a:r>
                      <a:endParaRPr sz="1800">
                        <a:solidFill>
                          <a:srgbClr val="C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>
                          <a:solidFill>
                            <a:srgbClr val="6D9EEB"/>
                          </a:solidFill>
                        </a:rPr>
                        <a:t>0.3</a:t>
                      </a:r>
                      <a:endParaRPr sz="1800">
                        <a:solidFill>
                          <a:srgbClr val="6D9EEB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/>
                        <a:t>0.3</a:t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BFBFBF"/>
                    </a:solidFill>
                  </a:tcPr>
                </a:tc>
              </a:tr>
              <a:tr h="29787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/>
                        <a:t>Total</a:t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/>
                        <a:t>0.5</a:t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/>
                        <a:t>0.5</a:t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/>
                        <a:t>1</a:t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0" name="Google Shape;210;p20"/>
          <p:cNvGraphicFramePr/>
          <p:nvPr/>
        </p:nvGraphicFramePr>
        <p:xfrm>
          <a:off x="7264558" y="196775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{99A2015E-FE64-463D-8AA9-5C2B663B6F52}</a:tableStyleId>
              </a:tblPr>
              <a:tblGrid>
                <a:gridCol w="1028625"/>
                <a:gridCol w="902975"/>
                <a:gridCol w="902925"/>
                <a:gridCol w="989575"/>
                <a:gridCol w="845875"/>
              </a:tblGrid>
              <a:tr h="297875">
                <a:tc gridSpan="2"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/>
                        <a:t>Control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/>
                        <a:t>group</a:t>
                      </a:r>
                      <a:endParaRPr sz="1800"/>
                    </a:p>
                  </a:txBody>
                  <a:tcPr marT="45725" marB="45725" marR="100575" marL="100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2" hMerge="1"/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-BE" sz="1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Response</a:t>
                      </a:r>
                      <a:endParaRPr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100575" marL="100575"/>
                </a:tc>
                <a:tc hMerge="1"/>
                <a:tc hMerge="1"/>
              </a:tr>
              <a:tr h="297875">
                <a:tc gridSpan="2" vMerge="1"/>
                <a:tc hMerge="1"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>
                          <a:solidFill>
                            <a:srgbClr val="C00000"/>
                          </a:solidFill>
                        </a:rPr>
                        <a:t>Absent</a:t>
                      </a:r>
                      <a:endParaRPr>
                        <a:solidFill>
                          <a:srgbClr val="C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>
                          <a:solidFill>
                            <a:srgbClr val="00B050"/>
                          </a:solidFill>
                        </a:rPr>
                        <a:t>Present</a:t>
                      </a:r>
                      <a:endParaRPr>
                        <a:solidFill>
                          <a:srgbClr val="00B05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/>
                        <a:t>Total</a:t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BFBFBF"/>
                    </a:solidFill>
                  </a:tcPr>
                </a:tc>
              </a:tr>
              <a:tr h="297875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-BE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Toxicity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100575" marL="100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>
                          <a:solidFill>
                            <a:srgbClr val="00B050"/>
                          </a:solidFill>
                        </a:rPr>
                        <a:t>Absent</a:t>
                      </a:r>
                      <a:endParaRPr sz="180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>
                          <a:solidFill>
                            <a:schemeClr val="accent2"/>
                          </a:solidFill>
                        </a:rPr>
                        <a:t>0.8</a:t>
                      </a:r>
                      <a:endParaRPr sz="1800">
                        <a:solidFill>
                          <a:schemeClr val="accent2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>
                          <a:solidFill>
                            <a:srgbClr val="00B050"/>
                          </a:solidFill>
                        </a:rPr>
                        <a:t>0.2</a:t>
                      </a:r>
                      <a:endParaRPr sz="1800">
                        <a:solidFill>
                          <a:srgbClr val="00B05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/>
                        <a:t>1</a:t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BFBFBF"/>
                    </a:solidFill>
                  </a:tcPr>
                </a:tc>
              </a:tr>
              <a:tr h="29787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>
                          <a:solidFill>
                            <a:srgbClr val="C00000"/>
                          </a:solidFill>
                        </a:rPr>
                        <a:t>Present</a:t>
                      </a:r>
                      <a:endParaRPr>
                        <a:solidFill>
                          <a:srgbClr val="C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>
                          <a:solidFill>
                            <a:srgbClr val="C00000"/>
                          </a:solidFill>
                        </a:rPr>
                        <a:t>0</a:t>
                      </a:r>
                      <a:endParaRPr sz="1800">
                        <a:solidFill>
                          <a:srgbClr val="C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>
                          <a:solidFill>
                            <a:schemeClr val="accent1"/>
                          </a:solidFill>
                        </a:rPr>
                        <a:t>0</a:t>
                      </a:r>
                      <a:endParaRPr sz="1800">
                        <a:solidFill>
                          <a:schemeClr val="accent1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/>
                        <a:t>0</a:t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BFBFBF"/>
                    </a:solidFill>
                  </a:tcPr>
                </a:tc>
              </a:tr>
              <a:tr h="29787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/>
                        <a:t>Total</a:t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/>
                        <a:t>0.8</a:t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/>
                        <a:t>0.2</a:t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/>
                        <a:t>1</a:t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sp>
        <p:nvSpPr>
          <p:cNvPr id="211" name="Google Shape;211;p20"/>
          <p:cNvSpPr txBox="1"/>
          <p:nvPr/>
        </p:nvSpPr>
        <p:spPr>
          <a:xfrm>
            <a:off x="5037350" y="1139550"/>
            <a:ext cx="55446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benefit: </a:t>
            </a:r>
            <a:r>
              <a:rPr lang="nl-BE" sz="24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0.3</a:t>
            </a:r>
            <a:r>
              <a:rPr lang="nl-BE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vs. </a:t>
            </a:r>
            <a:r>
              <a:rPr lang="nl-BE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0.3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12" name="Google Shape;212;p20"/>
          <p:cNvGraphicFramePr/>
          <p:nvPr/>
        </p:nvGraphicFramePr>
        <p:xfrm>
          <a:off x="647700" y="6461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{484F02F3-BF4C-47C6-A849-27BFD18548DA}</a:tableStyleId>
              </a:tblPr>
              <a:tblGrid>
                <a:gridCol w="2571750"/>
                <a:gridCol w="2571750"/>
                <a:gridCol w="2571750"/>
                <a:gridCol w="2571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/>
                        <a:t>- - - </a:t>
                      </a:r>
                      <a:r>
                        <a:rPr lang="nl-BE"/>
                        <a:t>short life with toxicity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/>
                        <a:t>- short life without toxicity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/>
                        <a:t>+ long life with toxicity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/>
                        <a:t>+ </a:t>
                      </a:r>
                      <a:r>
                        <a:rPr lang="nl-BE"/>
                        <a:t>+ + long life without toxicity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00B05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sp>
        <p:nvSpPr>
          <p:cNvPr id="213" name="Google Shape;213;p2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34cb2e176d_0_9"/>
          <p:cNvSpPr txBox="1"/>
          <p:nvPr/>
        </p:nvSpPr>
        <p:spPr>
          <a:xfrm>
            <a:off x="-25202" y="443807"/>
            <a:ext cx="36957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0000" spcFirstLastPara="1" rIns="0" wrap="square" tIns="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None/>
            </a:pPr>
            <a:r>
              <a:t/>
            </a:r>
            <a:endParaRPr b="0" sz="2400" cap="non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19" name="Google Shape;219;g334cb2e176d_0_9"/>
          <p:cNvGraphicFramePr/>
          <p:nvPr/>
        </p:nvGraphicFramePr>
        <p:xfrm>
          <a:off x="117708" y="91205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{99A2015E-FE64-463D-8AA9-5C2B663B6F52}</a:tableStyleId>
              </a:tblPr>
              <a:tblGrid>
                <a:gridCol w="1083625"/>
                <a:gridCol w="951250"/>
                <a:gridCol w="951200"/>
                <a:gridCol w="1042475"/>
                <a:gridCol w="891100"/>
              </a:tblGrid>
              <a:tr h="315825">
                <a:tc gridSpan="2"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/>
                        <a:t>Treatment group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/>
                        <a:t>(scenario a)</a:t>
                      </a:r>
                      <a:endParaRPr sz="1800"/>
                    </a:p>
                  </a:txBody>
                  <a:tcPr marT="45725" marB="45725" marR="100575" marL="100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2" hMerge="1"/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-BE" sz="1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Response</a:t>
                      </a:r>
                      <a:endParaRPr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100575" marL="100575"/>
                </a:tc>
                <a:tc hMerge="1"/>
                <a:tc hMerge="1"/>
              </a:tr>
              <a:tr h="297875">
                <a:tc gridSpan="2" vMerge="1"/>
                <a:tc hMerge="1"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nl-BE" sz="1800">
                          <a:solidFill>
                            <a:srgbClr val="C00000"/>
                          </a:solidFill>
                        </a:rPr>
                        <a:t>Absent</a:t>
                      </a:r>
                      <a:endParaRPr>
                        <a:solidFill>
                          <a:srgbClr val="C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>
                          <a:solidFill>
                            <a:srgbClr val="00B050"/>
                          </a:solidFill>
                        </a:rPr>
                        <a:t>Present</a:t>
                      </a:r>
                      <a:endParaRPr>
                        <a:solidFill>
                          <a:srgbClr val="00B05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/>
                        <a:t>Total</a:t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BFBFBF"/>
                    </a:solidFill>
                  </a:tcPr>
                </a:tc>
              </a:tr>
              <a:tr h="297875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-BE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Toxicity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100575" marL="100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>
                          <a:solidFill>
                            <a:srgbClr val="00B050"/>
                          </a:solidFill>
                        </a:rPr>
                        <a:t>Absent</a:t>
                      </a:r>
                      <a:endParaRPr sz="180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>
                          <a:solidFill>
                            <a:schemeClr val="accent2"/>
                          </a:solidFill>
                        </a:rPr>
                        <a:t>0.5</a:t>
                      </a:r>
                      <a:endParaRPr sz="1800">
                        <a:solidFill>
                          <a:schemeClr val="accent2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>
                          <a:solidFill>
                            <a:srgbClr val="00B050"/>
                          </a:solidFill>
                        </a:rPr>
                        <a:t>0.2</a:t>
                      </a:r>
                      <a:endParaRPr sz="1800">
                        <a:solidFill>
                          <a:srgbClr val="00B05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/>
                        <a:t>0.7</a:t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BFBFBF"/>
                    </a:solidFill>
                  </a:tcPr>
                </a:tc>
              </a:tr>
              <a:tr h="29787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>
                          <a:solidFill>
                            <a:srgbClr val="C00000"/>
                          </a:solidFill>
                        </a:rPr>
                        <a:t>Present</a:t>
                      </a:r>
                      <a:endParaRPr>
                        <a:solidFill>
                          <a:srgbClr val="C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>
                          <a:solidFill>
                            <a:srgbClr val="C00000"/>
                          </a:solidFill>
                        </a:rPr>
                        <a:t>0</a:t>
                      </a:r>
                      <a:endParaRPr sz="1800">
                        <a:solidFill>
                          <a:srgbClr val="C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>
                          <a:solidFill>
                            <a:srgbClr val="6D9EEB"/>
                          </a:solidFill>
                        </a:rPr>
                        <a:t>0.3</a:t>
                      </a:r>
                      <a:endParaRPr sz="1800">
                        <a:solidFill>
                          <a:srgbClr val="6D9EEB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/>
                        <a:t>0.3</a:t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BFBFBF"/>
                    </a:solidFill>
                  </a:tcPr>
                </a:tc>
              </a:tr>
              <a:tr h="29787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/>
                        <a:t>Total</a:t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/>
                        <a:t>0.5</a:t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/>
                        <a:t>0.5</a:t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/>
                        <a:t>1</a:t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0" name="Google Shape;220;g334cb2e176d_0_9"/>
          <p:cNvGraphicFramePr/>
          <p:nvPr/>
        </p:nvGraphicFramePr>
        <p:xfrm>
          <a:off x="7264558" y="196775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{99A2015E-FE64-463D-8AA9-5C2B663B6F52}</a:tableStyleId>
              </a:tblPr>
              <a:tblGrid>
                <a:gridCol w="1028625"/>
                <a:gridCol w="902975"/>
                <a:gridCol w="902925"/>
                <a:gridCol w="989575"/>
                <a:gridCol w="845875"/>
              </a:tblGrid>
              <a:tr h="297875">
                <a:tc gridSpan="2"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/>
                        <a:t>Control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/>
                        <a:t>group</a:t>
                      </a:r>
                      <a:endParaRPr sz="1800"/>
                    </a:p>
                  </a:txBody>
                  <a:tcPr marT="45725" marB="45725" marR="100575" marL="100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2" hMerge="1"/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-BE" sz="1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Response</a:t>
                      </a:r>
                      <a:endParaRPr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100575" marL="100575"/>
                </a:tc>
                <a:tc hMerge="1"/>
                <a:tc hMerge="1"/>
              </a:tr>
              <a:tr h="297875">
                <a:tc gridSpan="2" vMerge="1"/>
                <a:tc hMerge="1"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>
                          <a:solidFill>
                            <a:srgbClr val="C00000"/>
                          </a:solidFill>
                        </a:rPr>
                        <a:t>Absent</a:t>
                      </a:r>
                      <a:endParaRPr>
                        <a:solidFill>
                          <a:srgbClr val="C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>
                          <a:solidFill>
                            <a:srgbClr val="00B050"/>
                          </a:solidFill>
                        </a:rPr>
                        <a:t>Present</a:t>
                      </a:r>
                      <a:endParaRPr>
                        <a:solidFill>
                          <a:srgbClr val="00B05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/>
                        <a:t>Total</a:t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BFBFBF"/>
                    </a:solidFill>
                  </a:tcPr>
                </a:tc>
              </a:tr>
              <a:tr h="297875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-BE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Toxicity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100575" marL="100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>
                          <a:solidFill>
                            <a:srgbClr val="00B050"/>
                          </a:solidFill>
                        </a:rPr>
                        <a:t>Absent</a:t>
                      </a:r>
                      <a:endParaRPr sz="180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>
                          <a:solidFill>
                            <a:schemeClr val="accent2"/>
                          </a:solidFill>
                        </a:rPr>
                        <a:t>0.8</a:t>
                      </a:r>
                      <a:endParaRPr sz="1800">
                        <a:solidFill>
                          <a:schemeClr val="accent2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>
                          <a:solidFill>
                            <a:srgbClr val="00B050"/>
                          </a:solidFill>
                        </a:rPr>
                        <a:t>0.2</a:t>
                      </a:r>
                      <a:endParaRPr sz="1800">
                        <a:solidFill>
                          <a:srgbClr val="00B05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/>
                        <a:t>1</a:t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BFBFBF"/>
                    </a:solidFill>
                  </a:tcPr>
                </a:tc>
              </a:tr>
              <a:tr h="29787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>
                          <a:solidFill>
                            <a:srgbClr val="C00000"/>
                          </a:solidFill>
                        </a:rPr>
                        <a:t>Present</a:t>
                      </a:r>
                      <a:endParaRPr>
                        <a:solidFill>
                          <a:srgbClr val="C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>
                          <a:solidFill>
                            <a:srgbClr val="C00000"/>
                          </a:solidFill>
                        </a:rPr>
                        <a:t>0</a:t>
                      </a:r>
                      <a:endParaRPr sz="1800">
                        <a:solidFill>
                          <a:srgbClr val="C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>
                          <a:solidFill>
                            <a:schemeClr val="accent1"/>
                          </a:solidFill>
                        </a:rPr>
                        <a:t>0</a:t>
                      </a:r>
                      <a:endParaRPr sz="1800">
                        <a:solidFill>
                          <a:schemeClr val="accent1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/>
                        <a:t>0</a:t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BFBFBF"/>
                    </a:solidFill>
                  </a:tcPr>
                </a:tc>
              </a:tr>
              <a:tr h="29787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/>
                        <a:t>Total</a:t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/>
                        <a:t>0.8</a:t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/>
                        <a:t>0.2</a:t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/>
                        <a:t>1</a:t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1" name="Google Shape;221;g334cb2e176d_0_9"/>
          <p:cNvGraphicFramePr/>
          <p:nvPr/>
        </p:nvGraphicFramePr>
        <p:xfrm>
          <a:off x="117708" y="276675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{99A2015E-FE64-463D-8AA9-5C2B663B6F52}</a:tableStyleId>
              </a:tblPr>
              <a:tblGrid>
                <a:gridCol w="1083625"/>
                <a:gridCol w="951250"/>
                <a:gridCol w="951200"/>
                <a:gridCol w="1042475"/>
                <a:gridCol w="891100"/>
              </a:tblGrid>
              <a:tr h="297875">
                <a:tc gridSpan="2"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/>
                        <a:t>Treatment group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/>
                        <a:t>(scenario b)</a:t>
                      </a:r>
                      <a:endParaRPr sz="1800"/>
                    </a:p>
                  </a:txBody>
                  <a:tcPr marT="45725" marB="45725" marR="100575" marL="100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2" hMerge="1"/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-BE" sz="1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Response</a:t>
                      </a:r>
                      <a:endParaRPr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100575" marL="100575"/>
                </a:tc>
                <a:tc hMerge="1"/>
                <a:tc hMerge="1"/>
              </a:tr>
              <a:tr h="297875">
                <a:tc gridSpan="2" vMerge="1"/>
                <a:tc hMerge="1"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>
                          <a:solidFill>
                            <a:srgbClr val="C00000"/>
                          </a:solidFill>
                        </a:rPr>
                        <a:t>Absent</a:t>
                      </a:r>
                      <a:endParaRPr>
                        <a:solidFill>
                          <a:srgbClr val="C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>
                          <a:solidFill>
                            <a:srgbClr val="00B050"/>
                          </a:solidFill>
                        </a:rPr>
                        <a:t>Present</a:t>
                      </a:r>
                      <a:endParaRPr>
                        <a:solidFill>
                          <a:srgbClr val="00B05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/>
                        <a:t>Total</a:t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BFBFBF"/>
                    </a:solidFill>
                  </a:tcPr>
                </a:tc>
              </a:tr>
              <a:tr h="297875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-BE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Toxicity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100575" marL="100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>
                          <a:solidFill>
                            <a:srgbClr val="00B050"/>
                          </a:solidFill>
                        </a:rPr>
                        <a:t>Absent</a:t>
                      </a:r>
                      <a:endParaRPr sz="180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>
                          <a:solidFill>
                            <a:schemeClr val="accent2"/>
                          </a:solidFill>
                        </a:rPr>
                        <a:t>0.35</a:t>
                      </a:r>
                      <a:endParaRPr sz="1800">
                        <a:solidFill>
                          <a:schemeClr val="accent2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>
                          <a:solidFill>
                            <a:srgbClr val="00B050"/>
                          </a:solidFill>
                        </a:rPr>
                        <a:t>0.35</a:t>
                      </a:r>
                      <a:endParaRPr sz="1800">
                        <a:solidFill>
                          <a:srgbClr val="00B05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/>
                        <a:t>0.7</a:t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BFBFBF"/>
                    </a:solidFill>
                  </a:tcPr>
                </a:tc>
              </a:tr>
              <a:tr h="29787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>
                          <a:solidFill>
                            <a:srgbClr val="980000"/>
                          </a:solidFill>
                        </a:rPr>
                        <a:t>Present</a:t>
                      </a:r>
                      <a:endParaRPr>
                        <a:solidFill>
                          <a:srgbClr val="98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>
                          <a:solidFill>
                            <a:srgbClr val="C00000"/>
                          </a:solidFill>
                        </a:rPr>
                        <a:t>0.15</a:t>
                      </a:r>
                      <a:endParaRPr sz="1800">
                        <a:solidFill>
                          <a:srgbClr val="C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>
                          <a:solidFill>
                            <a:srgbClr val="6D9EEB"/>
                          </a:solidFill>
                        </a:rPr>
                        <a:t>0.15</a:t>
                      </a:r>
                      <a:endParaRPr sz="1800">
                        <a:solidFill>
                          <a:srgbClr val="6D9EEB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/>
                        <a:t>0.3</a:t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BFBFBF"/>
                    </a:solidFill>
                  </a:tcPr>
                </a:tc>
              </a:tr>
              <a:tr h="29787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/>
                        <a:t>Total</a:t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/>
                        <a:t>0.5</a:t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/>
                        <a:t>0.5</a:t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/>
                        <a:t>1</a:t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2" name="Google Shape;222;g334cb2e176d_0_9"/>
          <p:cNvGraphicFramePr/>
          <p:nvPr/>
        </p:nvGraphicFramePr>
        <p:xfrm>
          <a:off x="117708" y="459517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{99A2015E-FE64-463D-8AA9-5C2B663B6F52}</a:tableStyleId>
              </a:tblPr>
              <a:tblGrid>
                <a:gridCol w="1083625"/>
                <a:gridCol w="951250"/>
                <a:gridCol w="951200"/>
                <a:gridCol w="1042475"/>
                <a:gridCol w="891100"/>
              </a:tblGrid>
              <a:tr h="297875">
                <a:tc gridSpan="2"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/>
                        <a:t>Treatment group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/>
                        <a:t>(scenario c)</a:t>
                      </a:r>
                      <a:endParaRPr sz="1800"/>
                    </a:p>
                  </a:txBody>
                  <a:tcPr marT="45725" marB="45725" marR="100575" marL="100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2" hMerge="1"/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-BE" sz="1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Response</a:t>
                      </a:r>
                      <a:endParaRPr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100575" marL="100575"/>
                </a:tc>
                <a:tc hMerge="1"/>
                <a:tc hMerge="1"/>
              </a:tr>
              <a:tr h="297875">
                <a:tc gridSpan="2" vMerge="1"/>
                <a:tc hMerge="1"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>
                          <a:solidFill>
                            <a:srgbClr val="C00000"/>
                          </a:solidFill>
                        </a:rPr>
                        <a:t>Absent</a:t>
                      </a:r>
                      <a:endParaRPr>
                        <a:solidFill>
                          <a:srgbClr val="C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>
                          <a:solidFill>
                            <a:srgbClr val="00B050"/>
                          </a:solidFill>
                        </a:rPr>
                        <a:t>Present</a:t>
                      </a:r>
                      <a:endParaRPr>
                        <a:solidFill>
                          <a:srgbClr val="00B05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/>
                        <a:t>Total</a:t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BFBFBF"/>
                    </a:solidFill>
                  </a:tcPr>
                </a:tc>
              </a:tr>
              <a:tr h="297875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nl-BE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Toxicity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100575" marL="100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>
                          <a:solidFill>
                            <a:srgbClr val="00B050"/>
                          </a:solidFill>
                        </a:rPr>
                        <a:t>Absent</a:t>
                      </a:r>
                      <a:endParaRPr sz="1800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>
                          <a:solidFill>
                            <a:schemeClr val="accent2"/>
                          </a:solidFill>
                        </a:rPr>
                        <a:t>0.2</a:t>
                      </a:r>
                      <a:endParaRPr sz="1800">
                        <a:solidFill>
                          <a:schemeClr val="accent2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>
                          <a:solidFill>
                            <a:srgbClr val="00B050"/>
                          </a:solidFill>
                        </a:rPr>
                        <a:t>0.5</a:t>
                      </a:r>
                      <a:endParaRPr sz="1800">
                        <a:solidFill>
                          <a:srgbClr val="00B05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/>
                        <a:t>0.7</a:t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BFBFBF"/>
                    </a:solidFill>
                  </a:tcPr>
                </a:tc>
              </a:tr>
              <a:tr h="29787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>
                          <a:solidFill>
                            <a:srgbClr val="C00000"/>
                          </a:solidFill>
                        </a:rPr>
                        <a:t>Present</a:t>
                      </a:r>
                      <a:endParaRPr>
                        <a:solidFill>
                          <a:srgbClr val="C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>
                          <a:solidFill>
                            <a:srgbClr val="C00000"/>
                          </a:solidFill>
                        </a:rPr>
                        <a:t>0.3</a:t>
                      </a:r>
                      <a:endParaRPr sz="1800">
                        <a:solidFill>
                          <a:srgbClr val="C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>
                          <a:solidFill>
                            <a:srgbClr val="6D9EEB"/>
                          </a:solidFill>
                        </a:rPr>
                        <a:t>0</a:t>
                      </a:r>
                      <a:endParaRPr sz="1800">
                        <a:solidFill>
                          <a:srgbClr val="6D9EEB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/>
                        <a:t>0.3</a:t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BFBFBF"/>
                    </a:solidFill>
                  </a:tcPr>
                </a:tc>
              </a:tr>
              <a:tr h="29787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/>
                        <a:t>Total</a:t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/>
                        <a:t>0.5</a:t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/>
                        <a:t>0.5</a:t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800"/>
                        <a:t>1</a:t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sp>
        <p:nvSpPr>
          <p:cNvPr id="223" name="Google Shape;223;g334cb2e176d_0_9"/>
          <p:cNvSpPr txBox="1"/>
          <p:nvPr/>
        </p:nvSpPr>
        <p:spPr>
          <a:xfrm>
            <a:off x="5037350" y="1139550"/>
            <a:ext cx="55446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benefit: </a:t>
            </a:r>
            <a:r>
              <a:rPr lang="nl-BE" sz="24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0.3</a:t>
            </a:r>
            <a:r>
              <a:rPr lang="nl-BE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vs. </a:t>
            </a:r>
            <a:r>
              <a:rPr lang="nl-BE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0.3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g334cb2e176d_0_9"/>
          <p:cNvSpPr txBox="1"/>
          <p:nvPr/>
        </p:nvSpPr>
        <p:spPr>
          <a:xfrm>
            <a:off x="5116450" y="5921025"/>
            <a:ext cx="59223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unclear: </a:t>
            </a:r>
            <a:r>
              <a:rPr lang="nl-BE" sz="24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0.3</a:t>
            </a: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lang="nl-BE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0.3</a:t>
            </a: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vs </a:t>
            </a:r>
            <a:r>
              <a:rPr lang="nl-BE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0.6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g334cb2e176d_0_9"/>
          <p:cNvSpPr txBox="1"/>
          <p:nvPr/>
        </p:nvSpPr>
        <p:spPr>
          <a:xfrm>
            <a:off x="5116450" y="4081400"/>
            <a:ext cx="69069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unclear: </a:t>
            </a:r>
            <a:r>
              <a:rPr lang="nl-BE" sz="24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0.15</a:t>
            </a:r>
            <a:r>
              <a:rPr lang="nl-BE" sz="24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nl-BE" sz="24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l-BE" sz="24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0.15</a:t>
            </a: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lang="nl-BE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0.15 </a:t>
            </a: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vs </a:t>
            </a:r>
            <a:r>
              <a:rPr lang="nl-BE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0.45</a:t>
            </a:r>
            <a:r>
              <a:rPr lang="nl-BE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26" name="Google Shape;226;g334cb2e176d_0_9"/>
          <p:cNvGraphicFramePr/>
          <p:nvPr/>
        </p:nvGraphicFramePr>
        <p:xfrm>
          <a:off x="647700" y="6461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{484F02F3-BF4C-47C6-A849-27BFD18548DA}</a:tableStyleId>
              </a:tblPr>
              <a:tblGrid>
                <a:gridCol w="2571750"/>
                <a:gridCol w="2571750"/>
                <a:gridCol w="2571750"/>
                <a:gridCol w="2571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/>
                        <a:t>- - - short life with toxicity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/>
                        <a:t>- short life without toxicity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/>
                        <a:t>+ long life with toxicity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/>
                        <a:t>+ + + long life without toxicity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00B05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sp>
        <p:nvSpPr>
          <p:cNvPr id="227" name="Google Shape;227;g334cb2e176d_0_9"/>
          <p:cNvSpPr txBox="1"/>
          <p:nvPr>
            <p:ph type="title"/>
          </p:nvPr>
        </p:nvSpPr>
        <p:spPr>
          <a:xfrm>
            <a:off x="6370200" y="0"/>
            <a:ext cx="58218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/>
              <a:t>Benefit-Risk association</a:t>
            </a:r>
            <a:endParaRPr/>
          </a:p>
        </p:txBody>
      </p:sp>
      <p:sp>
        <p:nvSpPr>
          <p:cNvPr id="228" name="Google Shape;228;g334cb2e176d_0_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/>
              <a:t>Sensible Benefit-Risk analyses</a:t>
            </a:r>
            <a:endParaRPr/>
          </a:p>
        </p:txBody>
      </p:sp>
      <p:sp>
        <p:nvSpPr>
          <p:cNvPr id="234" name="Google Shape;234;p25"/>
          <p:cNvSpPr txBox="1"/>
          <p:nvPr/>
        </p:nvSpPr>
        <p:spPr>
          <a:xfrm>
            <a:off x="599125" y="1576725"/>
            <a:ext cx="10406100" cy="45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enefit-risk balance depends on the association between response and toxicity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raditional (marginal) analysis ignore this association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marginal benefits and marginal risks cannot be combined (without strong assumptions)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interpretation of the results is difficult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Upon deciding on a hierarchy of outcomes, e.g.: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joint analysis of the benefit and the risk will provide value information.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35" name="Google Shape;235;p25"/>
          <p:cNvGraphicFramePr/>
          <p:nvPr/>
        </p:nvGraphicFramePr>
        <p:xfrm>
          <a:off x="658675" y="4697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{484F02F3-BF4C-47C6-A849-27BFD18548DA}</a:tableStyleId>
              </a:tblPr>
              <a:tblGrid>
                <a:gridCol w="2571750"/>
                <a:gridCol w="2571750"/>
                <a:gridCol w="2571750"/>
                <a:gridCol w="2571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/>
                        <a:t>- - - short life with toxicity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/>
                        <a:t>- short life without toxicity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/>
                        <a:t>+ long life with toxicity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/>
                        <a:t>+ + + long life without toxicity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00B05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sp>
        <p:nvSpPr>
          <p:cNvPr id="236" name="Google Shape;236;p2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5"/>
          <p:cNvSpPr txBox="1"/>
          <p:nvPr>
            <p:ph type="title"/>
          </p:nvPr>
        </p:nvSpPr>
        <p:spPr>
          <a:xfrm>
            <a:off x="130277" y="178312"/>
            <a:ext cx="1191641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rPr lang="nl-BE" sz="4200"/>
              <a:t>3. Multivariate outcomes of different types</a:t>
            </a:r>
            <a:endParaRPr/>
          </a:p>
        </p:txBody>
      </p:sp>
      <p:sp>
        <p:nvSpPr>
          <p:cNvPr id="243" name="Google Shape;243;p15"/>
          <p:cNvSpPr txBox="1"/>
          <p:nvPr/>
        </p:nvSpPr>
        <p:spPr>
          <a:xfrm>
            <a:off x="850353" y="1303283"/>
            <a:ext cx="1096051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Rare skin disease: Epidermolysis bullosa simplex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Formation of blisters under low mechanical stress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 pediatric subjects treated with placebo and diacerin cream in a longitudinal cross-over trial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5"/>
          <p:cNvSpPr txBox="1"/>
          <p:nvPr/>
        </p:nvSpPr>
        <p:spPr>
          <a:xfrm>
            <a:off x="8545784" y="6448978"/>
            <a:ext cx="4083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Wally et al. . J Am Acad Dermato  (2018)</a:t>
            </a:r>
            <a:endParaRPr/>
          </a:p>
        </p:txBody>
      </p:sp>
      <p:pic>
        <p:nvPicPr>
          <p:cNvPr id="245" name="Google Shape;24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353" y="3268135"/>
            <a:ext cx="9753153" cy="293027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6"/>
          <p:cNvSpPr txBox="1"/>
          <p:nvPr/>
        </p:nvSpPr>
        <p:spPr>
          <a:xfrm>
            <a:off x="380340" y="333696"/>
            <a:ext cx="1115432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Inconclusive results - primary endpoint analysis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6"/>
          <p:cNvSpPr txBox="1"/>
          <p:nvPr/>
        </p:nvSpPr>
        <p:spPr>
          <a:xfrm>
            <a:off x="909023" y="1253331"/>
            <a:ext cx="1096051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nl-BE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Primary endpoint</a:t>
            </a: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nl-BE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&gt;40% reduction in blisters compared to baseline (binary outcome ) at week 4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nl-BE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Barnard test (~Fisher exact test 2x2 table) per treatment period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6"/>
          <p:cNvSpPr txBox="1"/>
          <p:nvPr/>
        </p:nvSpPr>
        <p:spPr>
          <a:xfrm>
            <a:off x="5741113" y="5706152"/>
            <a:ext cx="709773" cy="39077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6"/>
          <p:cNvSpPr txBox="1"/>
          <p:nvPr/>
        </p:nvSpPr>
        <p:spPr>
          <a:xfrm>
            <a:off x="8545784" y="6448978"/>
            <a:ext cx="40830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Wally et al. . J Am Acad Dermato  (2018)</a:t>
            </a:r>
            <a:endParaRPr/>
          </a:p>
        </p:txBody>
      </p:sp>
      <p:pic>
        <p:nvPicPr>
          <p:cNvPr id="256" name="Google Shape;2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500" y="2580748"/>
            <a:ext cx="9690524" cy="323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7"/>
          <p:cNvSpPr txBox="1"/>
          <p:nvPr/>
        </p:nvSpPr>
        <p:spPr>
          <a:xfrm>
            <a:off x="9113520" y="6289294"/>
            <a:ext cx="334132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Wally et al. . J Am Acad Dermato  (2018)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nl-BE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Verbeeck et al. </a:t>
            </a:r>
            <a:r>
              <a:rPr i="1" lang="nl-BE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OJRD </a:t>
            </a:r>
            <a:r>
              <a:rPr lang="nl-BE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(2023)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7"/>
          <p:cNvSpPr txBox="1"/>
          <p:nvPr>
            <p:ph type="title"/>
          </p:nvPr>
        </p:nvSpPr>
        <p:spPr>
          <a:xfrm>
            <a:off x="130277" y="178312"/>
            <a:ext cx="1191641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rPr lang="nl-BE" sz="4200"/>
              <a:t> Patient-centric outcome ignored</a:t>
            </a:r>
            <a:endParaRPr sz="4200"/>
          </a:p>
        </p:txBody>
      </p:sp>
      <p:sp>
        <p:nvSpPr>
          <p:cNvPr id="265" name="Google Shape;265;p17"/>
          <p:cNvSpPr txBox="1"/>
          <p:nvPr/>
        </p:nvSpPr>
        <p:spPr>
          <a:xfrm>
            <a:off x="722362" y="1409978"/>
            <a:ext cx="1096051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Formation of blisters under low mechanical stress – affects QoL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Google Shape;26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277" y="2137942"/>
            <a:ext cx="11674186" cy="3370207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7"/>
          <p:cNvSpPr txBox="1"/>
          <p:nvPr/>
        </p:nvSpPr>
        <p:spPr>
          <a:xfrm>
            <a:off x="1377170" y="5638372"/>
            <a:ext cx="9652001" cy="5232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combine information from QoL with blister information?</a:t>
            </a:r>
            <a:endParaRPr/>
          </a:p>
        </p:txBody>
      </p:sp>
      <p:sp>
        <p:nvSpPr>
          <p:cNvPr id="268" name="Google Shape;268;p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6"/>
          <p:cNvSpPr txBox="1"/>
          <p:nvPr>
            <p:ph type="title"/>
          </p:nvPr>
        </p:nvSpPr>
        <p:spPr>
          <a:xfrm>
            <a:off x="831850" y="2588966"/>
            <a:ext cx="10515600" cy="7616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nl-BE"/>
              <a:t>Concept of GPC</a:t>
            </a:r>
            <a:endParaRPr/>
          </a:p>
        </p:txBody>
      </p:sp>
      <p:sp>
        <p:nvSpPr>
          <p:cNvPr id="274" name="Google Shape;274;p2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/>
          <p:nvPr/>
        </p:nvSpPr>
        <p:spPr>
          <a:xfrm>
            <a:off x="380340" y="333696"/>
            <a:ext cx="1051560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nl-BE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Author disclosures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936523" y="1101212"/>
            <a:ext cx="10960510" cy="5132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35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0" i="0" lang="nl-BE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declare no conflicts of interest</a:t>
            </a:r>
            <a:endParaRPr/>
          </a:p>
          <a:p>
            <a:pPr indent="-635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7"/>
          <p:cNvSpPr txBox="1"/>
          <p:nvPr/>
        </p:nvSpPr>
        <p:spPr>
          <a:xfrm>
            <a:off x="9369427" y="6443971"/>
            <a:ext cx="279762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Wilcoxon. Biometrics 1945;1:80</a:t>
            </a:r>
            <a:endParaRPr/>
          </a:p>
        </p:txBody>
      </p:sp>
      <p:sp>
        <p:nvSpPr>
          <p:cNvPr id="280" name="Google Shape;280;p27"/>
          <p:cNvSpPr txBox="1"/>
          <p:nvPr>
            <p:ph type="title"/>
          </p:nvPr>
        </p:nvSpPr>
        <p:spPr>
          <a:xfrm>
            <a:off x="2152650" y="34049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nl-BE" sz="4000"/>
              <a:t>Wilcoxon rank-sum test</a:t>
            </a:r>
            <a:endParaRPr/>
          </a:p>
        </p:txBody>
      </p:sp>
      <p:pic>
        <p:nvPicPr>
          <p:cNvPr id="281" name="Google Shape;2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3850" y="2190503"/>
            <a:ext cx="801925" cy="38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2925" y="2109125"/>
            <a:ext cx="733375" cy="401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4950" y="1359605"/>
            <a:ext cx="1364325" cy="81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525" y="1359600"/>
            <a:ext cx="1681887" cy="81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14950" y="6217250"/>
            <a:ext cx="1527825" cy="47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5700" y="6246102"/>
            <a:ext cx="1527825" cy="412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61450" y="1580922"/>
            <a:ext cx="6519150" cy="347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9"/>
          <p:cNvSpPr txBox="1"/>
          <p:nvPr>
            <p:ph type="title"/>
          </p:nvPr>
        </p:nvSpPr>
        <p:spPr>
          <a:xfrm>
            <a:off x="2152650" y="55014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nl-BE" sz="4000"/>
              <a:t>Mann-Whitney test</a:t>
            </a:r>
            <a:endParaRPr/>
          </a:p>
        </p:txBody>
      </p:sp>
      <p:sp>
        <p:nvSpPr>
          <p:cNvPr id="294" name="Google Shape;294;p29"/>
          <p:cNvSpPr txBox="1"/>
          <p:nvPr/>
        </p:nvSpPr>
        <p:spPr>
          <a:xfrm>
            <a:off x="8234687" y="6443971"/>
            <a:ext cx="389600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Mann &amp; Whitney. Ann Math Stat 1947;18:50</a:t>
            </a:r>
            <a:endParaRPr/>
          </a:p>
        </p:txBody>
      </p:sp>
      <p:pic>
        <p:nvPicPr>
          <p:cNvPr id="295" name="Google Shape;2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775" y="1271352"/>
            <a:ext cx="4313033" cy="517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9198" y="1532975"/>
            <a:ext cx="6611901" cy="419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5101" y="2594125"/>
            <a:ext cx="5242950" cy="3239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1"/>
          <p:cNvSpPr txBox="1"/>
          <p:nvPr>
            <p:ph type="title"/>
          </p:nvPr>
        </p:nvSpPr>
        <p:spPr>
          <a:xfrm>
            <a:off x="2152650" y="55014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nl-BE" sz="4000"/>
              <a:t>Generalized Pairwise Comparisons (GPC)</a:t>
            </a:r>
            <a:endParaRPr/>
          </a:p>
        </p:txBody>
      </p:sp>
      <p:sp>
        <p:nvSpPr>
          <p:cNvPr id="304" name="Google Shape;304;p31"/>
          <p:cNvSpPr txBox="1"/>
          <p:nvPr/>
        </p:nvSpPr>
        <p:spPr>
          <a:xfrm>
            <a:off x="8873658" y="6201602"/>
            <a:ext cx="336438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Buyse. Stat Med 2010;29:3245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Pocock et al. Eur Heart J 2012;33:176 </a:t>
            </a:r>
            <a:endParaRPr/>
          </a:p>
        </p:txBody>
      </p:sp>
      <p:pic>
        <p:nvPicPr>
          <p:cNvPr id="305" name="Google Shape;30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875" y="1880596"/>
            <a:ext cx="3805026" cy="4563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9451" y="2518275"/>
            <a:ext cx="565800" cy="39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1"/>
          <p:cNvSpPr txBox="1"/>
          <p:nvPr/>
        </p:nvSpPr>
        <p:spPr>
          <a:xfrm>
            <a:off x="4035250" y="2594125"/>
            <a:ext cx="2112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Highest ranked outcome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1"/>
          <p:cNvSpPr txBox="1"/>
          <p:nvPr/>
        </p:nvSpPr>
        <p:spPr>
          <a:xfrm>
            <a:off x="4110863" y="4067588"/>
            <a:ext cx="2112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Middle</a:t>
            </a:r>
            <a:r>
              <a:rPr lang="nl-B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ranked outcome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31"/>
          <p:cNvSpPr txBox="1"/>
          <p:nvPr/>
        </p:nvSpPr>
        <p:spPr>
          <a:xfrm>
            <a:off x="4123342" y="5541050"/>
            <a:ext cx="2112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</a:t>
            </a:r>
            <a:r>
              <a:rPr lang="nl-B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 ranked outcome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0475" y="2931375"/>
            <a:ext cx="1241266" cy="132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0475" y="4496725"/>
            <a:ext cx="1241266" cy="1325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1"/>
          <p:cNvSpPr txBox="1"/>
          <p:nvPr/>
        </p:nvSpPr>
        <p:spPr>
          <a:xfrm>
            <a:off x="4092671" y="6062071"/>
            <a:ext cx="4585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nl-B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 priorities may be patient-centric</a:t>
            </a:r>
            <a:endParaRPr/>
          </a:p>
        </p:txBody>
      </p:sp>
      <p:sp>
        <p:nvSpPr>
          <p:cNvPr id="313" name="Google Shape;313;p3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4"/>
          <p:cNvSpPr txBox="1"/>
          <p:nvPr>
            <p:ph type="title"/>
          </p:nvPr>
        </p:nvSpPr>
        <p:spPr>
          <a:xfrm>
            <a:off x="2152650" y="55014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nl-BE" sz="4000"/>
              <a:t>GPC – threshold of clinical similarity</a:t>
            </a:r>
            <a:endParaRPr/>
          </a:p>
        </p:txBody>
      </p:sp>
      <p:sp>
        <p:nvSpPr>
          <p:cNvPr id="319" name="Google Shape;319;p34"/>
          <p:cNvSpPr txBox="1"/>
          <p:nvPr/>
        </p:nvSpPr>
        <p:spPr>
          <a:xfrm>
            <a:off x="9314343" y="6443971"/>
            <a:ext cx="272581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Buyse. Stat Med 2010;29:3245</a:t>
            </a:r>
            <a:endParaRPr/>
          </a:p>
        </p:txBody>
      </p:sp>
      <p:pic>
        <p:nvPicPr>
          <p:cNvPr id="320" name="Google Shape;32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9075" y="1590424"/>
            <a:ext cx="6327749" cy="3774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5"/>
          <p:cNvSpPr txBox="1"/>
          <p:nvPr>
            <p:ph type="title"/>
          </p:nvPr>
        </p:nvSpPr>
        <p:spPr>
          <a:xfrm>
            <a:off x="2152650" y="55014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nl-BE" sz="4000"/>
              <a:t>GPC – multiple weighted outcomes</a:t>
            </a:r>
            <a:endParaRPr/>
          </a:p>
        </p:txBody>
      </p:sp>
      <p:sp>
        <p:nvSpPr>
          <p:cNvPr id="327" name="Google Shape;327;p35"/>
          <p:cNvSpPr txBox="1"/>
          <p:nvPr/>
        </p:nvSpPr>
        <p:spPr>
          <a:xfrm>
            <a:off x="9151879" y="6442398"/>
            <a:ext cx="297401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O’Brien. Biometrics 1984;69:1079</a:t>
            </a:r>
            <a:endParaRPr/>
          </a:p>
        </p:txBody>
      </p:sp>
      <p:pic>
        <p:nvPicPr>
          <p:cNvPr id="328" name="Google Shape;32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32975"/>
            <a:ext cx="12125899" cy="4380454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7"/>
          <p:cNvSpPr txBox="1"/>
          <p:nvPr>
            <p:ph type="title"/>
          </p:nvPr>
        </p:nvSpPr>
        <p:spPr>
          <a:xfrm>
            <a:off x="747950" y="55025"/>
            <a:ext cx="9291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nl-BE" sz="4000"/>
              <a:t>GPC statistics</a:t>
            </a:r>
            <a:endParaRPr/>
          </a:p>
        </p:txBody>
      </p:sp>
      <p:sp>
        <p:nvSpPr>
          <p:cNvPr id="335" name="Google Shape;335;p37"/>
          <p:cNvSpPr txBox="1"/>
          <p:nvPr/>
        </p:nvSpPr>
        <p:spPr>
          <a:xfrm>
            <a:off x="8572685" y="6264932"/>
            <a:ext cx="3406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Buyse. Stat Med 2010;29:3245</a:t>
            </a:r>
            <a:endParaRPr i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Hoeffding. Ann Math Stat 1948;19:293</a:t>
            </a:r>
            <a:endParaRPr/>
          </a:p>
        </p:txBody>
      </p:sp>
      <p:pic>
        <p:nvPicPr>
          <p:cNvPr id="336" name="Google Shape;33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3125"/>
            <a:ext cx="11125200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7"/>
          <p:cNvSpPr txBox="1"/>
          <p:nvPr/>
        </p:nvSpPr>
        <p:spPr>
          <a:xfrm>
            <a:off x="2721650" y="4310325"/>
            <a:ext cx="7317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 treatment benefit (NTB)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nl-BE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U-statistic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37"/>
          <p:cNvSpPr/>
          <p:nvPr/>
        </p:nvSpPr>
        <p:spPr>
          <a:xfrm>
            <a:off x="2721657" y="5269541"/>
            <a:ext cx="10078200" cy="430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28168" l="-59" r="0" t="-985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39" name="Google Shape;339;p3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371915fedd_3_84"/>
          <p:cNvSpPr txBox="1"/>
          <p:nvPr>
            <p:ph type="title"/>
          </p:nvPr>
        </p:nvSpPr>
        <p:spPr>
          <a:xfrm>
            <a:off x="747950" y="55025"/>
            <a:ext cx="9291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nl-BE" sz="4000"/>
              <a:t>GPC statistics - Net treatment benefit</a:t>
            </a:r>
            <a:endParaRPr/>
          </a:p>
        </p:txBody>
      </p:sp>
      <p:sp>
        <p:nvSpPr>
          <p:cNvPr id="345" name="Google Shape;345;g3371915fedd_3_84"/>
          <p:cNvSpPr txBox="1"/>
          <p:nvPr/>
        </p:nvSpPr>
        <p:spPr>
          <a:xfrm>
            <a:off x="8572685" y="6264932"/>
            <a:ext cx="3406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Buyse. Stat Med 2010;29:3245</a:t>
            </a:r>
            <a:endParaRPr i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Hoeffding. Ann Math Stat 1948;19:293</a:t>
            </a:r>
            <a:endParaRPr/>
          </a:p>
        </p:txBody>
      </p:sp>
      <p:sp>
        <p:nvSpPr>
          <p:cNvPr id="346" name="Google Shape;346;g3371915fedd_3_84"/>
          <p:cNvSpPr txBox="1"/>
          <p:nvPr/>
        </p:nvSpPr>
        <p:spPr>
          <a:xfrm>
            <a:off x="862825" y="3253475"/>
            <a:ext cx="10775100" cy="28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7" name="Google Shape;347;g3371915fedd_3_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125" y="1148438"/>
            <a:ext cx="9124950" cy="21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3371915fedd_3_84"/>
          <p:cNvSpPr txBox="1"/>
          <p:nvPr/>
        </p:nvSpPr>
        <p:spPr>
          <a:xfrm>
            <a:off x="914843" y="3253480"/>
            <a:ext cx="10362300" cy="3477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-759" r="0" t="-122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49" name="Google Shape;349;g3371915fedd_3_8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371915fedd_3_75"/>
          <p:cNvSpPr txBox="1"/>
          <p:nvPr>
            <p:ph type="title"/>
          </p:nvPr>
        </p:nvSpPr>
        <p:spPr>
          <a:xfrm>
            <a:off x="747950" y="55025"/>
            <a:ext cx="9291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nl-BE" sz="4000"/>
              <a:t>GPC statistics</a:t>
            </a:r>
            <a:endParaRPr/>
          </a:p>
        </p:txBody>
      </p:sp>
      <p:pic>
        <p:nvPicPr>
          <p:cNvPr id="355" name="Google Shape;355;g3371915fedd_3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3125"/>
            <a:ext cx="11163300" cy="40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3371915fedd_3_75"/>
          <p:cNvSpPr txBox="1"/>
          <p:nvPr/>
        </p:nvSpPr>
        <p:spPr>
          <a:xfrm>
            <a:off x="8279459" y="5533622"/>
            <a:ext cx="4774200" cy="132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Buyse. Stat Med 2010;29:3245</a:t>
            </a:r>
            <a:b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Pocock et al. Eur Heart J 2012;33:176</a:t>
            </a:r>
            <a:b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Dong et al. Stat Biopharm Res 2020;12:99</a:t>
            </a:r>
            <a:b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Brunner et al. Stat Med 2021;40:3367</a:t>
            </a:r>
            <a:endParaRPr/>
          </a:p>
        </p:txBody>
      </p:sp>
      <p:sp>
        <p:nvSpPr>
          <p:cNvPr id="357" name="Google Shape;357;g3371915fedd_3_75"/>
          <p:cNvSpPr txBox="1"/>
          <p:nvPr/>
        </p:nvSpPr>
        <p:spPr>
          <a:xfrm>
            <a:off x="816875" y="5596925"/>
            <a:ext cx="5399100" cy="10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 : NTB = (SO-1)/(SO+1)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g3371915fedd_3_7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371915fedd_3_102"/>
          <p:cNvSpPr txBox="1"/>
          <p:nvPr>
            <p:ph type="title"/>
          </p:nvPr>
        </p:nvSpPr>
        <p:spPr>
          <a:xfrm>
            <a:off x="747950" y="55025"/>
            <a:ext cx="9291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nl-BE" sz="4000"/>
              <a:t>GPC statistics - differences </a:t>
            </a:r>
            <a:endParaRPr/>
          </a:p>
        </p:txBody>
      </p:sp>
      <p:pic>
        <p:nvPicPr>
          <p:cNvPr id="365" name="Google Shape;365;g3371915fedd_3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525" y="1441175"/>
            <a:ext cx="9640951" cy="377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g3371915fedd_3_102"/>
          <p:cNvSpPr txBox="1"/>
          <p:nvPr/>
        </p:nvSpPr>
        <p:spPr>
          <a:xfrm>
            <a:off x="1579350" y="5493550"/>
            <a:ext cx="9291300" cy="10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WR ignores the ties or redistributes the ties according to the observed win/loss proportions -&gt; overestimation of effect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g3371915fedd_3_10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371915fedd_3_112"/>
          <p:cNvSpPr txBox="1"/>
          <p:nvPr>
            <p:ph type="title"/>
          </p:nvPr>
        </p:nvSpPr>
        <p:spPr>
          <a:xfrm>
            <a:off x="747950" y="55025"/>
            <a:ext cx="9291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nl-BE" sz="4000"/>
              <a:t>C</a:t>
            </a:r>
            <a:r>
              <a:rPr lang="nl-BE" sz="4000"/>
              <a:t>onsequences of redistributing ties</a:t>
            </a:r>
            <a:endParaRPr/>
          </a:p>
        </p:txBody>
      </p:sp>
      <p:pic>
        <p:nvPicPr>
          <p:cNvPr id="374" name="Google Shape;374;g3371915fedd_3_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75" y="1131075"/>
            <a:ext cx="11946200" cy="5488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3371915fedd_3_11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/>
          <p:nvPr>
            <p:ph type="title"/>
          </p:nvPr>
        </p:nvSpPr>
        <p:spPr>
          <a:xfrm>
            <a:off x="370581" y="3001142"/>
            <a:ext cx="265201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/>
              <a:t>Agenda</a:t>
            </a:r>
            <a:endParaRPr/>
          </a:p>
        </p:txBody>
      </p:sp>
      <p:sp>
        <p:nvSpPr>
          <p:cNvPr id="107" name="Google Shape;107;p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08" name="Google Shape;108;p3"/>
          <p:cNvSpPr txBox="1"/>
          <p:nvPr>
            <p:ph idx="1" type="body"/>
          </p:nvPr>
        </p:nvSpPr>
        <p:spPr>
          <a:xfrm>
            <a:off x="3218350" y="89425"/>
            <a:ext cx="6526800" cy="6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534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nl-BE" sz="2600"/>
              <a:t>Motivating examples</a:t>
            </a:r>
            <a:endParaRPr sz="2600"/>
          </a:p>
          <a:p>
            <a:pPr indent="-418973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nl-BE" sz="1800"/>
              <a:t>Time-to-first event</a:t>
            </a:r>
            <a:endParaRPr sz="1800"/>
          </a:p>
          <a:p>
            <a:pPr indent="-418973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nl-BE" sz="1800"/>
              <a:t>Benefit-risk assessment</a:t>
            </a:r>
            <a:endParaRPr sz="1800"/>
          </a:p>
          <a:p>
            <a:pPr indent="-418973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nl-BE" sz="1800"/>
              <a:t>Multivariate outcomes of different types</a:t>
            </a:r>
            <a:endParaRPr sz="1800"/>
          </a:p>
          <a:p>
            <a:pPr indent="-216534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nl-BE" sz="2600"/>
              <a:t>Concept of GPC</a:t>
            </a:r>
            <a:endParaRPr sz="2600"/>
          </a:p>
          <a:p>
            <a:pPr indent="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cxnSp>
        <p:nvCxnSpPr>
          <p:cNvPr id="109" name="Google Shape;109;p3"/>
          <p:cNvCxnSpPr/>
          <p:nvPr/>
        </p:nvCxnSpPr>
        <p:spPr>
          <a:xfrm>
            <a:off x="3311340" y="2428367"/>
            <a:ext cx="80979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37e2da8481_0_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Additive decomposition of NTB</a:t>
            </a:r>
            <a:endParaRPr/>
          </a:p>
        </p:txBody>
      </p:sp>
      <p:pic>
        <p:nvPicPr>
          <p:cNvPr id="382" name="Google Shape;382;g337e2da8481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250" y="2012825"/>
            <a:ext cx="11153500" cy="3952218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g337e2da8481_0_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371915fedd_3_121"/>
          <p:cNvSpPr txBox="1"/>
          <p:nvPr>
            <p:ph type="title"/>
          </p:nvPr>
        </p:nvSpPr>
        <p:spPr>
          <a:xfrm>
            <a:off x="151200" y="-105800"/>
            <a:ext cx="11889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nl-BE">
                <a:latin typeface="Arial"/>
                <a:ea typeface="Arial"/>
                <a:cs typeface="Arial"/>
                <a:sym typeface="Arial"/>
              </a:rPr>
              <a:t>Guidance of GPC measures in clinical trials</a:t>
            </a:r>
            <a:endParaRPr/>
          </a:p>
        </p:txBody>
      </p:sp>
      <p:pic>
        <p:nvPicPr>
          <p:cNvPr id="390" name="Google Shape;390;g3371915fedd_3_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8650" y="777575"/>
            <a:ext cx="6683874" cy="6146324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3371915fedd_3_121"/>
          <p:cNvSpPr txBox="1"/>
          <p:nvPr/>
        </p:nvSpPr>
        <p:spPr>
          <a:xfrm>
            <a:off x="9747003" y="6303900"/>
            <a:ext cx="244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Verbeeck et al</a:t>
            </a:r>
            <a: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JACC 2023</a:t>
            </a:r>
            <a:endParaRPr i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3371915fedd_3_1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2"/>
          <p:cNvSpPr txBox="1"/>
          <p:nvPr>
            <p:ph type="title"/>
          </p:nvPr>
        </p:nvSpPr>
        <p:spPr>
          <a:xfrm>
            <a:off x="2152650" y="55014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nl-BE" sz="4000"/>
              <a:t>GPC – </a:t>
            </a:r>
            <a:r>
              <a:rPr lang="nl-BE" sz="4000"/>
              <a:t>Links with conventional effect size measures for univariate outcomes</a:t>
            </a:r>
            <a:endParaRPr/>
          </a:p>
        </p:txBody>
      </p:sp>
      <p:sp>
        <p:nvSpPr>
          <p:cNvPr id="398" name="Google Shape;398;p32"/>
          <p:cNvSpPr txBox="1"/>
          <p:nvPr/>
        </p:nvSpPr>
        <p:spPr>
          <a:xfrm>
            <a:off x="9325358" y="6443971"/>
            <a:ext cx="282192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Gehan. Biometrika 1965;52:203</a:t>
            </a:r>
            <a:endParaRPr/>
          </a:p>
        </p:txBody>
      </p:sp>
      <p:pic>
        <p:nvPicPr>
          <p:cNvPr id="399" name="Google Shape;3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625" y="1380575"/>
            <a:ext cx="9886949" cy="5081618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383f49b9d5_0_5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Questions?                                                   Break</a:t>
            </a:r>
            <a:endParaRPr/>
          </a:p>
        </p:txBody>
      </p:sp>
      <p:sp>
        <p:nvSpPr>
          <p:cNvPr id="407" name="Google Shape;407;g3383f49b9d5_0_5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2"/>
          <p:cNvSpPr txBox="1"/>
          <p:nvPr>
            <p:ph type="title"/>
          </p:nvPr>
        </p:nvSpPr>
        <p:spPr>
          <a:xfrm>
            <a:off x="831850" y="2425700"/>
            <a:ext cx="10515600" cy="11334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nl-BE"/>
              <a:t>Software for GPC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81818"/>
              <a:buFont typeface="Calibri"/>
              <a:buNone/>
            </a:pPr>
            <a:r>
              <a:rPr lang="nl-BE" sz="3300"/>
              <a:t>P</a:t>
            </a:r>
            <a:r>
              <a:rPr lang="nl-BE" sz="3300"/>
              <a:t>art 1: Measures of treatment effect</a:t>
            </a:r>
            <a:endParaRPr sz="3300"/>
          </a:p>
        </p:txBody>
      </p:sp>
      <p:sp>
        <p:nvSpPr>
          <p:cNvPr id="414" name="Google Shape;414;p42"/>
          <p:cNvSpPr txBox="1"/>
          <p:nvPr/>
        </p:nvSpPr>
        <p:spPr>
          <a:xfrm>
            <a:off x="1901950" y="5289000"/>
            <a:ext cx="9445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code available at </a:t>
            </a:r>
            <a:r>
              <a:rPr lang="nl-BE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https://github.com/bozenne/tutorial-DagStat2025-GPC</a:t>
            </a: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file BuyseTest_intro.R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5" name="Google Shape;41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8978" y="5218053"/>
            <a:ext cx="636076" cy="49294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3"/>
          <p:cNvSpPr txBox="1"/>
          <p:nvPr>
            <p:ph type="title"/>
          </p:nvPr>
        </p:nvSpPr>
        <p:spPr>
          <a:xfrm>
            <a:off x="1555800" y="365125"/>
            <a:ext cx="97980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/>
              <a:t> -package: BuyseTest</a:t>
            </a:r>
            <a:endParaRPr/>
          </a:p>
        </p:txBody>
      </p:sp>
      <p:sp>
        <p:nvSpPr>
          <p:cNvPr id="423" name="Google Shape;423;p43"/>
          <p:cNvSpPr txBox="1"/>
          <p:nvPr/>
        </p:nvSpPr>
        <p:spPr>
          <a:xfrm>
            <a:off x="197900" y="2327113"/>
            <a:ext cx="4426200" cy="14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Installation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(require internet connexion)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4" name="Google Shape;42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87500" y="211400"/>
            <a:ext cx="1918225" cy="191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375" y="675525"/>
            <a:ext cx="874124" cy="677401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3"/>
          <p:cNvSpPr txBox="1"/>
          <p:nvPr/>
        </p:nvSpPr>
        <p:spPr>
          <a:xfrm>
            <a:off x="197900" y="4030325"/>
            <a:ext cx="5975700" cy="26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Simulate data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 subjects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treatment groups (C or T)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outcomes simulated independently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data.table format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nl-BE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as.data.frame</a:t>
            </a: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convertion to data.frame)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4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pic>
        <p:nvPicPr>
          <p:cNvPr id="428" name="Google Shape;42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0313" y="2129625"/>
            <a:ext cx="5921293" cy="694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03669" y="2824260"/>
            <a:ext cx="5894580" cy="694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71432" y="3629270"/>
            <a:ext cx="5894580" cy="898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94776" y="4498651"/>
            <a:ext cx="5912389" cy="198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34cb2e176d_1_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Formula interface</a:t>
            </a:r>
            <a:endParaRPr/>
          </a:p>
        </p:txBody>
      </p:sp>
      <p:sp>
        <p:nvSpPr>
          <p:cNvPr id="438" name="Google Shape;438;g334cb2e176d_1_8"/>
          <p:cNvSpPr txBox="1"/>
          <p:nvPr>
            <p:ph idx="1" type="body"/>
          </p:nvPr>
        </p:nvSpPr>
        <p:spPr>
          <a:xfrm>
            <a:off x="838200" y="1825625"/>
            <a:ext cx="10515600" cy="4898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Left hand side: group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Right hand side: outcome(s) </a:t>
            </a:r>
            <a:endParaRPr/>
          </a:p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SzPts val="1000"/>
              <a:buChar char="-"/>
            </a:pPr>
            <a:r>
              <a:rPr lang="nl-BE" sz="2000">
                <a:latin typeface="Courier New"/>
                <a:ea typeface="Courier New"/>
                <a:cs typeface="Courier New"/>
                <a:sym typeface="Courier New"/>
              </a:rPr>
              <a:t>time to event</a:t>
            </a:r>
            <a:r>
              <a:rPr lang="nl-BE" sz="2000"/>
              <a:t> or </a:t>
            </a:r>
            <a:r>
              <a:rPr lang="nl-BE" sz="2000">
                <a:latin typeface="Courier New"/>
                <a:ea typeface="Courier New"/>
                <a:cs typeface="Courier New"/>
                <a:sym typeface="Courier New"/>
              </a:rPr>
              <a:t>tte </a:t>
            </a:r>
            <a:r>
              <a:rPr lang="nl-BE" sz="2000"/>
              <a:t>or </a:t>
            </a:r>
            <a:r>
              <a:rPr lang="nl-BE" sz="2000">
                <a:latin typeface="Courier New"/>
                <a:ea typeface="Courier New"/>
                <a:cs typeface="Courier New"/>
                <a:sym typeface="Courier New"/>
              </a:rPr>
              <a:t>t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SzPts val="1000"/>
              <a:buChar char="-"/>
            </a:pPr>
            <a:r>
              <a:rPr lang="nl-BE" sz="2000">
                <a:latin typeface="Courier New"/>
                <a:ea typeface="Courier New"/>
                <a:cs typeface="Courier New"/>
                <a:sym typeface="Courier New"/>
              </a:rPr>
              <a:t>continuous </a:t>
            </a:r>
            <a:r>
              <a:rPr lang="nl-BE" sz="2000"/>
              <a:t>or </a:t>
            </a:r>
            <a:r>
              <a:rPr lang="nl-BE" sz="2000">
                <a:latin typeface="Courier New"/>
                <a:ea typeface="Courier New"/>
                <a:cs typeface="Courier New"/>
                <a:sym typeface="Courier New"/>
              </a:rPr>
              <a:t>cont </a:t>
            </a:r>
            <a:r>
              <a:rPr lang="nl-BE" sz="2000"/>
              <a:t>or </a:t>
            </a:r>
            <a:r>
              <a:rPr lang="nl-BE" sz="2000">
                <a:latin typeface="Courier New"/>
                <a:ea typeface="Courier New"/>
                <a:cs typeface="Courier New"/>
                <a:sym typeface="Courier New"/>
              </a:rPr>
              <a:t>c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SzPts val="1000"/>
              <a:buChar char="-"/>
            </a:pPr>
            <a:r>
              <a:rPr lang="nl-BE" sz="2000">
                <a:latin typeface="Courier New"/>
                <a:ea typeface="Courier New"/>
                <a:cs typeface="Courier New"/>
                <a:sym typeface="Courier New"/>
              </a:rPr>
              <a:t>binary </a:t>
            </a:r>
            <a:r>
              <a:rPr lang="nl-BE" sz="2000"/>
              <a:t>or </a:t>
            </a:r>
            <a:r>
              <a:rPr lang="nl-BE" sz="2000">
                <a:latin typeface="Courier New"/>
                <a:ea typeface="Courier New"/>
                <a:cs typeface="Courier New"/>
                <a:sym typeface="Courier New"/>
              </a:rPr>
              <a:t>bin </a:t>
            </a:r>
            <a:r>
              <a:rPr lang="nl-BE" sz="2000"/>
              <a:t>or </a:t>
            </a:r>
            <a:r>
              <a:rPr lang="nl-BE" sz="2000">
                <a:latin typeface="Courier New"/>
                <a:ea typeface="Courier New"/>
                <a:cs typeface="Courier New"/>
                <a:sym typeface="Courier New"/>
              </a:rPr>
              <a:t>b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39" name="Google Shape;439;g334cb2e176d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8750" y="1690825"/>
            <a:ext cx="6869450" cy="44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g334cb2e176d_1_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34cb2e176d_1_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Output of the GPC procedure</a:t>
            </a:r>
            <a:endParaRPr/>
          </a:p>
        </p:txBody>
      </p:sp>
      <p:sp>
        <p:nvSpPr>
          <p:cNvPr id="447" name="Google Shape;447;g334cb2e176d_1_19"/>
          <p:cNvSpPr txBox="1"/>
          <p:nvPr>
            <p:ph idx="1" type="body"/>
          </p:nvPr>
        </p:nvSpPr>
        <p:spPr>
          <a:xfrm>
            <a:off x="838200" y="16229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Default: net treatment benefit                                               </a:t>
            </a:r>
            <a:endParaRPr sz="2000"/>
          </a:p>
        </p:txBody>
      </p:sp>
      <p:pic>
        <p:nvPicPr>
          <p:cNvPr id="448" name="Google Shape;448;g334cb2e176d_1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275" y="2136355"/>
            <a:ext cx="12192000" cy="4663691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g334cb2e176d_1_1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pic>
        <p:nvPicPr>
          <p:cNvPr id="450" name="Google Shape;450;g334cb2e176d_1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58938" y="1704038"/>
            <a:ext cx="2562225" cy="4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g334cb2e176d_1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7300" y="3409425"/>
            <a:ext cx="7124700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g334cb2e176d_1_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nl-BE" sz="4000"/>
              <a:t>Other m</a:t>
            </a:r>
            <a:r>
              <a:rPr lang="nl-BE" sz="4000"/>
              <a:t>easures of treatment effect</a:t>
            </a:r>
            <a:endParaRPr/>
          </a:p>
        </p:txBody>
      </p:sp>
      <p:sp>
        <p:nvSpPr>
          <p:cNvPr id="458" name="Google Shape;458;g334cb2e176d_1_27"/>
          <p:cNvSpPr txBox="1"/>
          <p:nvPr>
            <p:ph idx="1" type="body"/>
          </p:nvPr>
        </p:nvSpPr>
        <p:spPr>
          <a:xfrm>
            <a:off x="381000" y="1825625"/>
            <a:ext cx="10515600" cy="109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Win ratio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nl-BE" sz="2400"/>
              <a:t>argument statistic</a:t>
            </a:r>
            <a:endParaRPr sz="2400"/>
          </a:p>
        </p:txBody>
      </p:sp>
      <p:sp>
        <p:nvSpPr>
          <p:cNvPr id="459" name="Google Shape;459;g334cb2e176d_1_27"/>
          <p:cNvSpPr txBox="1"/>
          <p:nvPr>
            <p:ph idx="1" type="body"/>
          </p:nvPr>
        </p:nvSpPr>
        <p:spPr>
          <a:xfrm>
            <a:off x="359575" y="3080775"/>
            <a:ext cx="5271300" cy="243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P</a:t>
            </a:r>
            <a:r>
              <a:rPr lang="nl-BE"/>
              <a:t>robabilistic index &amp; w</a:t>
            </a:r>
            <a:r>
              <a:rPr lang="nl-BE"/>
              <a:t>in odds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400"/>
              <a:t>    </a:t>
            </a:r>
            <a:r>
              <a:rPr lang="nl-BE" sz="2400"/>
              <a:t>re-run GPC adding </a:t>
            </a:r>
            <a:endParaRPr sz="24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400"/>
              <a:t>    the contribution </a:t>
            </a:r>
            <a:endParaRPr sz="24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400"/>
              <a:t>    of neutral pairs</a:t>
            </a:r>
            <a:endParaRPr sz="2400"/>
          </a:p>
        </p:txBody>
      </p:sp>
      <p:pic>
        <p:nvPicPr>
          <p:cNvPr id="460" name="Google Shape;460;g334cb2e176d_1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1475" y="1493966"/>
            <a:ext cx="7162301" cy="1498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g334cb2e176d_1_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395" y="3660075"/>
            <a:ext cx="589062" cy="5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g334cb2e176d_1_27"/>
          <p:cNvSpPr txBox="1"/>
          <p:nvPr>
            <p:ph idx="1" type="body"/>
          </p:nvPr>
        </p:nvSpPr>
        <p:spPr>
          <a:xfrm>
            <a:off x="130975" y="5603725"/>
            <a:ext cx="10515600" cy="102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45720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400"/>
              <a:t>no neutral pairs here </a:t>
            </a:r>
            <a:endParaRPr sz="2400"/>
          </a:p>
          <a:p>
            <a:pPr indent="45720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400"/>
              <a:t>so win ratio = win odds</a:t>
            </a:r>
            <a:endParaRPr sz="2400"/>
          </a:p>
        </p:txBody>
      </p:sp>
      <p:cxnSp>
        <p:nvCxnSpPr>
          <p:cNvPr id="463" name="Google Shape;463;g334cb2e176d_1_27"/>
          <p:cNvCxnSpPr/>
          <p:nvPr/>
        </p:nvCxnSpPr>
        <p:spPr>
          <a:xfrm>
            <a:off x="8610600" y="4005050"/>
            <a:ext cx="2052900" cy="9600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4" name="Google Shape;464;g334cb2e176d_1_2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pic>
        <p:nvPicPr>
          <p:cNvPr id="465" name="Google Shape;465;g334cb2e176d_1_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1913" y="4403050"/>
            <a:ext cx="8462926" cy="6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g334cb2e176d_1_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82225" y="5336913"/>
            <a:ext cx="4514850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g334cb2e176d_1_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82400" y="1480063"/>
            <a:ext cx="11811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g334cb2e176d_1_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99475" y="3121350"/>
            <a:ext cx="276225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g334cb2e176d_1_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397063" y="5472363"/>
            <a:ext cx="2790825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34cb2e176d_1_41"/>
          <p:cNvSpPr txBox="1"/>
          <p:nvPr>
            <p:ph type="title"/>
          </p:nvPr>
        </p:nvSpPr>
        <p:spPr>
          <a:xfrm>
            <a:off x="838200" y="1365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More options</a:t>
            </a:r>
            <a:endParaRPr/>
          </a:p>
        </p:txBody>
      </p:sp>
      <p:sp>
        <p:nvSpPr>
          <p:cNvPr id="476" name="Google Shape;476;g334cb2e176d_1_41"/>
          <p:cNvSpPr txBox="1"/>
          <p:nvPr>
            <p:ph idx="1" type="body"/>
          </p:nvPr>
        </p:nvSpPr>
        <p:spPr>
          <a:xfrm>
            <a:off x="838200" y="1216025"/>
            <a:ext cx="4619100" cy="2128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Multiple outcomes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nl-BE"/>
              <a:t>separated by “+”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nl-BE"/>
              <a:t>priority from left (highest)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               to right (lowest)</a:t>
            </a:r>
            <a:endParaRPr/>
          </a:p>
        </p:txBody>
      </p:sp>
      <p:pic>
        <p:nvPicPr>
          <p:cNvPr id="477" name="Google Shape;477;g334cb2e176d_1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296" y="3261225"/>
            <a:ext cx="11572608" cy="2582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g334cb2e176d_1_41"/>
          <p:cNvSpPr txBox="1"/>
          <p:nvPr>
            <p:ph idx="1" type="body"/>
          </p:nvPr>
        </p:nvSpPr>
        <p:spPr>
          <a:xfrm>
            <a:off x="6205350" y="217375"/>
            <a:ext cx="5506500" cy="467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Threshold </a:t>
            </a:r>
            <a:r>
              <a:rPr lang="nl-BE"/>
              <a:t>(</a:t>
            </a:r>
            <a:r>
              <a:rPr lang="nl-BE" sz="2000"/>
              <a:t>𝜏</a:t>
            </a:r>
            <a:r>
              <a:rPr lang="nl-BE"/>
              <a:t>)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nl-BE"/>
              <a:t>time to event outcomes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nl-BE"/>
              <a:t>continuous outcomes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Operator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nl-BE"/>
              <a:t>“&lt;0” lower values are favorable</a:t>
            </a:r>
            <a:endParaRPr/>
          </a:p>
        </p:txBody>
      </p:sp>
      <p:sp>
        <p:nvSpPr>
          <p:cNvPr id="479" name="Google Shape;479;g334cb2e176d_1_41"/>
          <p:cNvSpPr txBox="1"/>
          <p:nvPr/>
        </p:nvSpPr>
        <p:spPr>
          <a:xfrm>
            <a:off x="6094500" y="1799275"/>
            <a:ext cx="5130900" cy="25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g334cb2e176d_1_41"/>
          <p:cNvSpPr/>
          <p:nvPr/>
        </p:nvSpPr>
        <p:spPr>
          <a:xfrm>
            <a:off x="8381075" y="4875300"/>
            <a:ext cx="754500" cy="8217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g334cb2e176d_1_41"/>
          <p:cNvSpPr/>
          <p:nvPr/>
        </p:nvSpPr>
        <p:spPr>
          <a:xfrm>
            <a:off x="7537350" y="4875300"/>
            <a:ext cx="843600" cy="8217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g334cb2e176d_1_4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pic>
        <p:nvPicPr>
          <p:cNvPr id="483" name="Google Shape;483;g334cb2e176d_1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4475" y="3782038"/>
            <a:ext cx="171450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g334cb2e176d_1_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5025" y="5772150"/>
            <a:ext cx="6496050" cy="1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 txBox="1"/>
          <p:nvPr>
            <p:ph type="title"/>
          </p:nvPr>
        </p:nvSpPr>
        <p:spPr>
          <a:xfrm>
            <a:off x="370581" y="3001142"/>
            <a:ext cx="265201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/>
              <a:t>Agenda</a:t>
            </a:r>
            <a:endParaRPr/>
          </a:p>
        </p:txBody>
      </p:sp>
      <p:sp>
        <p:nvSpPr>
          <p:cNvPr id="115" name="Google Shape;115;p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16" name="Google Shape;116;p4"/>
          <p:cNvSpPr txBox="1"/>
          <p:nvPr>
            <p:ph idx="1" type="body"/>
          </p:nvPr>
        </p:nvSpPr>
        <p:spPr>
          <a:xfrm>
            <a:off x="3218350" y="89425"/>
            <a:ext cx="6526800" cy="6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534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nl-BE" sz="2600"/>
              <a:t>Motivating examples</a:t>
            </a:r>
            <a:endParaRPr sz="2600"/>
          </a:p>
          <a:p>
            <a:pPr indent="-418973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nl-BE" sz="1800"/>
              <a:t>Time-to-first event</a:t>
            </a:r>
            <a:endParaRPr sz="1800"/>
          </a:p>
          <a:p>
            <a:pPr indent="-418973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nl-BE" sz="1800"/>
              <a:t>Benefit-risk assessment</a:t>
            </a:r>
            <a:endParaRPr sz="1800"/>
          </a:p>
          <a:p>
            <a:pPr indent="-418973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nl-BE" sz="1800"/>
              <a:t>Multivariate outcomes of different types</a:t>
            </a:r>
            <a:endParaRPr sz="1800"/>
          </a:p>
          <a:p>
            <a:pPr indent="-216534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nl-BE" sz="2600"/>
              <a:t>Concept of GPC</a:t>
            </a:r>
            <a:endParaRPr sz="2600"/>
          </a:p>
          <a:p>
            <a:pPr indent="-2794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lang="nl-BE" sz="2600"/>
              <a:t>Introduction to the         package BuyseTest</a:t>
            </a:r>
            <a:endParaRPr sz="2600"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nl-BE" sz="1800"/>
              <a:t>Measures of treatment effect</a:t>
            </a:r>
            <a:endParaRPr sz="1800"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nl-BE" sz="1800"/>
              <a:t>Statistical inference</a:t>
            </a:r>
            <a:endParaRPr sz="1800"/>
          </a:p>
          <a:p>
            <a:pPr indent="-216534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nl-BE" sz="2600"/>
              <a:t>Examples, revisited</a:t>
            </a:r>
            <a:endParaRPr sz="2600"/>
          </a:p>
          <a:p>
            <a:pPr indent="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cxnSp>
        <p:nvCxnSpPr>
          <p:cNvPr id="117" name="Google Shape;117;p4"/>
          <p:cNvCxnSpPr/>
          <p:nvPr/>
        </p:nvCxnSpPr>
        <p:spPr>
          <a:xfrm>
            <a:off x="3311340" y="2428367"/>
            <a:ext cx="80979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8" name="Google Shape;118;p4"/>
          <p:cNvCxnSpPr/>
          <p:nvPr/>
        </p:nvCxnSpPr>
        <p:spPr>
          <a:xfrm>
            <a:off x="3311340" y="4409567"/>
            <a:ext cx="80979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19" name="Google Shape;11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8472" y="2505550"/>
            <a:ext cx="442851" cy="3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34cb2e176d_1_75"/>
          <p:cNvSpPr txBox="1"/>
          <p:nvPr>
            <p:ph type="title"/>
          </p:nvPr>
        </p:nvSpPr>
        <p:spPr>
          <a:xfrm>
            <a:off x="831850" y="2044700"/>
            <a:ext cx="10515600" cy="228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Software for GPC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3300"/>
              <a:t>Part 2: statistical inference</a:t>
            </a:r>
            <a:endParaRPr sz="5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 sz="5400"/>
          </a:p>
        </p:txBody>
      </p:sp>
      <p:sp>
        <p:nvSpPr>
          <p:cNvPr id="491" name="Google Shape;491;g334cb2e176d_1_75"/>
          <p:cNvSpPr txBox="1"/>
          <p:nvPr/>
        </p:nvSpPr>
        <p:spPr>
          <a:xfrm>
            <a:off x="1901950" y="5289000"/>
            <a:ext cx="9445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code available at </a:t>
            </a:r>
            <a:r>
              <a:rPr lang="nl-BE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https://github.com/bozenne/tutorial-DagStat2025-GPC</a:t>
            </a: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file BuyseTest_intro.R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2" name="Google Shape;492;g334cb2e176d_1_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8978" y="5218053"/>
            <a:ext cx="636076" cy="49294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g334cb2e176d_1_7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34cb2e176d_1_83"/>
          <p:cNvSpPr txBox="1"/>
          <p:nvPr/>
        </p:nvSpPr>
        <p:spPr>
          <a:xfrm>
            <a:off x="128501" y="283375"/>
            <a:ext cx="11949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Inferential methods in Buyse</a:t>
            </a:r>
            <a:r>
              <a:rPr lang="nl-BE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Test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0" name="Google Shape;500;g334cb2e176d_1_83"/>
          <p:cNvGrpSpPr/>
          <p:nvPr/>
        </p:nvGrpSpPr>
        <p:grpSpPr>
          <a:xfrm>
            <a:off x="2786075" y="1439665"/>
            <a:ext cx="2662701" cy="1200239"/>
            <a:chOff x="0" y="0"/>
            <a:chExt cx="2664300" cy="1598400"/>
          </a:xfrm>
        </p:grpSpPr>
        <p:sp>
          <p:nvSpPr>
            <p:cNvPr id="501" name="Google Shape;501;g334cb2e176d_1_83"/>
            <p:cNvSpPr/>
            <p:nvPr/>
          </p:nvSpPr>
          <p:spPr>
            <a:xfrm>
              <a:off x="0" y="0"/>
              <a:ext cx="2664300" cy="1598400"/>
            </a:xfrm>
            <a:prstGeom prst="rect">
              <a:avLst/>
            </a:prstGeom>
            <a:solidFill>
              <a:srgbClr val="599BD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g334cb2e176d_1_83"/>
            <p:cNvSpPr txBox="1"/>
            <p:nvPr/>
          </p:nvSpPr>
          <p:spPr>
            <a:xfrm>
              <a:off x="0" y="304435"/>
              <a:ext cx="2664300" cy="95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7150" lIns="137150" spcFirstLastPara="1" rIns="137150" wrap="square" tIns="137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Calibri"/>
                <a:buNone/>
              </a:pPr>
              <a:r>
                <a:rPr lang="nl-BE"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permutation</a:t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" name="Google Shape;503;g334cb2e176d_1_83"/>
          <p:cNvGrpSpPr/>
          <p:nvPr/>
        </p:nvGrpSpPr>
        <p:grpSpPr>
          <a:xfrm>
            <a:off x="2785275" y="3794125"/>
            <a:ext cx="2664304" cy="1200239"/>
            <a:chOff x="0" y="0"/>
            <a:chExt cx="2664304" cy="1598400"/>
          </a:xfrm>
        </p:grpSpPr>
        <p:sp>
          <p:nvSpPr>
            <p:cNvPr id="504" name="Google Shape;504;g334cb2e176d_1_83"/>
            <p:cNvSpPr/>
            <p:nvPr/>
          </p:nvSpPr>
          <p:spPr>
            <a:xfrm>
              <a:off x="0" y="0"/>
              <a:ext cx="2664300" cy="1598400"/>
            </a:xfrm>
            <a:prstGeom prst="rect">
              <a:avLst/>
            </a:prstGeom>
            <a:solidFill>
              <a:srgbClr val="599BD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g334cb2e176d_1_83"/>
            <p:cNvSpPr txBox="1"/>
            <p:nvPr/>
          </p:nvSpPr>
          <p:spPr>
            <a:xfrm>
              <a:off x="4" y="179975"/>
              <a:ext cx="2664300" cy="120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7150" lIns="137150" spcFirstLastPara="1" rIns="137150" wrap="square" tIns="137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Calibri"/>
                <a:buNone/>
              </a:pPr>
              <a:r>
                <a:rPr lang="nl-BE"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studentized permutation</a:t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6" name="Google Shape;506;g334cb2e176d_1_83"/>
          <p:cNvSpPr txBox="1"/>
          <p:nvPr/>
        </p:nvSpPr>
        <p:spPr>
          <a:xfrm>
            <a:off x="12003582" y="2104708"/>
            <a:ext cx="1333800" cy="369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507" name="Google Shape;507;g334cb2e176d_1_83"/>
          <p:cNvGrpSpPr/>
          <p:nvPr/>
        </p:nvGrpSpPr>
        <p:grpSpPr>
          <a:xfrm>
            <a:off x="9018575" y="2891750"/>
            <a:ext cx="2573286" cy="1066428"/>
            <a:chOff x="0" y="208614"/>
            <a:chExt cx="2686383" cy="1420200"/>
          </a:xfrm>
        </p:grpSpPr>
        <p:sp>
          <p:nvSpPr>
            <p:cNvPr id="508" name="Google Shape;508;g334cb2e176d_1_83"/>
            <p:cNvSpPr/>
            <p:nvPr/>
          </p:nvSpPr>
          <p:spPr>
            <a:xfrm>
              <a:off x="22083" y="208614"/>
              <a:ext cx="2664300" cy="1420200"/>
            </a:xfrm>
            <a:prstGeom prst="rect">
              <a:avLst/>
            </a:prstGeom>
            <a:solidFill>
              <a:srgbClr val="599BD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g334cb2e176d_1_83"/>
            <p:cNvSpPr txBox="1"/>
            <p:nvPr/>
          </p:nvSpPr>
          <p:spPr>
            <a:xfrm>
              <a:off x="0" y="405913"/>
              <a:ext cx="2664300" cy="95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7150" lIns="137150" spcFirstLastPara="1" rIns="137150" wrap="square" tIns="137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Calibri"/>
                <a:buNone/>
              </a:pPr>
              <a:r>
                <a:rPr lang="nl-BE"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bootstrap</a:t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0" name="Google Shape;510;g334cb2e176d_1_83"/>
          <p:cNvGrpSpPr/>
          <p:nvPr/>
        </p:nvGrpSpPr>
        <p:grpSpPr>
          <a:xfrm>
            <a:off x="9018475" y="4042351"/>
            <a:ext cx="2573181" cy="1066527"/>
            <a:chOff x="0" y="491803"/>
            <a:chExt cx="2664300" cy="1106700"/>
          </a:xfrm>
        </p:grpSpPr>
        <p:sp>
          <p:nvSpPr>
            <p:cNvPr id="511" name="Google Shape;511;g334cb2e176d_1_83"/>
            <p:cNvSpPr/>
            <p:nvPr/>
          </p:nvSpPr>
          <p:spPr>
            <a:xfrm>
              <a:off x="0" y="491803"/>
              <a:ext cx="2664300" cy="1106700"/>
            </a:xfrm>
            <a:prstGeom prst="rect">
              <a:avLst/>
            </a:prstGeom>
            <a:solidFill>
              <a:srgbClr val="599BD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g334cb2e176d_1_83"/>
            <p:cNvSpPr txBox="1"/>
            <p:nvPr/>
          </p:nvSpPr>
          <p:spPr>
            <a:xfrm>
              <a:off x="0" y="553492"/>
              <a:ext cx="2664300" cy="95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7150" lIns="137150" spcFirstLastPara="1" rIns="137150" wrap="square" tIns="137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Calibri"/>
                <a:buNone/>
              </a:pPr>
              <a:r>
                <a:rPr lang="nl-BE"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studentized bootstrap</a:t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3" name="Google Shape;513;g334cb2e176d_1_83"/>
          <p:cNvGrpSpPr/>
          <p:nvPr/>
        </p:nvGrpSpPr>
        <p:grpSpPr>
          <a:xfrm>
            <a:off x="6513975" y="4042348"/>
            <a:ext cx="2135436" cy="1035923"/>
            <a:chOff x="0" y="0"/>
            <a:chExt cx="2664300" cy="1598400"/>
          </a:xfrm>
        </p:grpSpPr>
        <p:sp>
          <p:nvSpPr>
            <p:cNvPr id="514" name="Google Shape;514;g334cb2e176d_1_83"/>
            <p:cNvSpPr/>
            <p:nvPr/>
          </p:nvSpPr>
          <p:spPr>
            <a:xfrm>
              <a:off x="0" y="0"/>
              <a:ext cx="2664300" cy="1598400"/>
            </a:xfrm>
            <a:prstGeom prst="rect">
              <a:avLst/>
            </a:prstGeom>
            <a:solidFill>
              <a:srgbClr val="00B05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g334cb2e176d_1_83"/>
            <p:cNvSpPr txBox="1"/>
            <p:nvPr/>
          </p:nvSpPr>
          <p:spPr>
            <a:xfrm>
              <a:off x="0" y="373720"/>
              <a:ext cx="2664300" cy="9582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137150" lIns="137150" spcFirstLastPara="1" rIns="137150" wrap="square" tIns="137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Calibri"/>
                <a:buNone/>
              </a:pPr>
              <a:r>
                <a:rPr lang="nl-BE"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u-statistic</a:t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42900" lvl="0" marL="45720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Char char="+"/>
              </a:pPr>
              <a:r>
                <a:rPr lang="nl-BE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transformation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6" name="Google Shape;516;g334cb2e176d_1_83"/>
          <p:cNvSpPr/>
          <p:nvPr/>
        </p:nvSpPr>
        <p:spPr>
          <a:xfrm>
            <a:off x="9499274" y="6131725"/>
            <a:ext cx="573900" cy="349200"/>
          </a:xfrm>
          <a:prstGeom prst="rect">
            <a:avLst/>
          </a:prstGeom>
          <a:solidFill>
            <a:srgbClr val="00B05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g334cb2e176d_1_83"/>
          <p:cNvSpPr/>
          <p:nvPr/>
        </p:nvSpPr>
        <p:spPr>
          <a:xfrm>
            <a:off x="5841675" y="6147941"/>
            <a:ext cx="573900" cy="349200"/>
          </a:xfrm>
          <a:prstGeom prst="rect">
            <a:avLst/>
          </a:prstGeom>
          <a:solidFill>
            <a:srgbClr val="599BD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g334cb2e176d_1_83"/>
          <p:cNvSpPr/>
          <p:nvPr/>
        </p:nvSpPr>
        <p:spPr>
          <a:xfrm>
            <a:off x="2786072" y="1439625"/>
            <a:ext cx="110400" cy="1200300"/>
          </a:xfrm>
          <a:prstGeom prst="rect">
            <a:avLst/>
          </a:prstGeom>
          <a:solidFill>
            <a:srgbClr val="00B05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g334cb2e176d_1_83"/>
          <p:cNvSpPr txBox="1"/>
          <p:nvPr/>
        </p:nvSpPr>
        <p:spPr>
          <a:xfrm>
            <a:off x="1576175" y="4980829"/>
            <a:ext cx="51804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CI but </a:t>
            </a: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exact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(under exchangeability)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g334cb2e176d_1_83"/>
          <p:cNvSpPr txBox="1"/>
          <p:nvPr/>
        </p:nvSpPr>
        <p:spPr>
          <a:xfrm>
            <a:off x="6478525" y="6017400"/>
            <a:ext cx="28596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resampling </a:t>
            </a: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(slow)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g334cb2e176d_1_83"/>
          <p:cNvSpPr txBox="1"/>
          <p:nvPr/>
        </p:nvSpPr>
        <p:spPr>
          <a:xfrm>
            <a:off x="10063000" y="5983725"/>
            <a:ext cx="39579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analytic (fast)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g334cb2e176d_1_83"/>
          <p:cNvSpPr txBox="1"/>
          <p:nvPr/>
        </p:nvSpPr>
        <p:spPr>
          <a:xfrm>
            <a:off x="7528925" y="5192938"/>
            <a:ext cx="39579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asymptotically valid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g334cb2e176d_1_83"/>
          <p:cNvSpPr/>
          <p:nvPr/>
        </p:nvSpPr>
        <p:spPr>
          <a:xfrm>
            <a:off x="2451325" y="4676450"/>
            <a:ext cx="3268050" cy="450925"/>
          </a:xfrm>
          <a:custGeom>
            <a:rect b="b" l="l" r="r" t="t"/>
            <a:pathLst>
              <a:path extrusionOk="0" h="18037" w="130722">
                <a:moveTo>
                  <a:pt x="0" y="0"/>
                </a:moveTo>
                <a:lnTo>
                  <a:pt x="15158" y="17311"/>
                </a:lnTo>
                <a:lnTo>
                  <a:pt x="118734" y="18037"/>
                </a:lnTo>
                <a:lnTo>
                  <a:pt x="130722" y="3284"/>
                </a:ln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4" name="Google Shape;524;g334cb2e176d_1_83"/>
          <p:cNvSpPr/>
          <p:nvPr/>
        </p:nvSpPr>
        <p:spPr>
          <a:xfrm>
            <a:off x="6083050" y="4727775"/>
            <a:ext cx="5939625" cy="455850"/>
          </a:xfrm>
          <a:custGeom>
            <a:rect b="b" l="l" r="r" t="t"/>
            <a:pathLst>
              <a:path extrusionOk="0" h="18234" w="237585">
                <a:moveTo>
                  <a:pt x="0" y="0"/>
                </a:moveTo>
                <a:lnTo>
                  <a:pt x="15158" y="17311"/>
                </a:lnTo>
                <a:lnTo>
                  <a:pt x="223070" y="18234"/>
                </a:lnTo>
                <a:lnTo>
                  <a:pt x="237585" y="3115"/>
                </a:ln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5" name="Google Shape;525;g334cb2e176d_1_83"/>
          <p:cNvSpPr txBox="1"/>
          <p:nvPr/>
        </p:nvSpPr>
        <p:spPr>
          <a:xfrm>
            <a:off x="128500" y="1429700"/>
            <a:ext cx="2664300" cy="17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nl-BE" sz="1800">
                <a:solidFill>
                  <a:schemeClr val="dk1"/>
                </a:solidFill>
                <a:latin typeface="Noto Sans Symbols SemiBold"/>
                <a:ea typeface="Noto Sans Symbols SemiBold"/>
                <a:cs typeface="Noto Sans Symbols SemiBold"/>
                <a:sym typeface="Noto Sans Symbols SemiBold"/>
              </a:rPr>
              <a:t>H</a:t>
            </a:r>
            <a:r>
              <a:rPr baseline="-25000" i="1" lang="nl-BE" sz="1800">
                <a:solidFill>
                  <a:schemeClr val="dk1"/>
                </a:solidFill>
                <a:latin typeface="Noto Sans Symbols SemiBold"/>
                <a:ea typeface="Noto Sans Symbols SemiBold"/>
                <a:cs typeface="Noto Sans Symbols SemiBold"/>
                <a:sym typeface="Noto Sans Symbols SemiBold"/>
              </a:rPr>
              <a:t>0 </a:t>
            </a:r>
            <a:r>
              <a:rPr lang="nl-BE" sz="1800">
                <a:solidFill>
                  <a:schemeClr val="dk1"/>
                </a:solidFill>
                <a:latin typeface="Noto Sans Symbols SemiBold"/>
                <a:ea typeface="Noto Sans Symbols SemiBold"/>
                <a:cs typeface="Noto Sans Symbols SemiBold"/>
                <a:sym typeface="Noto Sans Symbols SemiBold"/>
              </a:rPr>
              <a:t>: F</a:t>
            </a:r>
            <a:r>
              <a:rPr baseline="-25000" lang="nl-BE" sz="1800">
                <a:solidFill>
                  <a:schemeClr val="dk1"/>
                </a:solidFill>
                <a:latin typeface="Noto Sans Symbols SemiBold"/>
                <a:ea typeface="Noto Sans Symbols SemiBold"/>
                <a:cs typeface="Noto Sans Symbols SemiBold"/>
                <a:sym typeface="Noto Sans Symbols SemiBold"/>
              </a:rPr>
              <a:t>e </a:t>
            </a:r>
            <a:r>
              <a:rPr lang="nl-BE" sz="1800">
                <a:solidFill>
                  <a:schemeClr val="dk1"/>
                </a:solidFill>
                <a:latin typeface="Noto Sans Symbols SemiBold"/>
                <a:ea typeface="Noto Sans Symbols SemiBold"/>
                <a:cs typeface="Noto Sans Symbols SemiBold"/>
                <a:sym typeface="Noto Sans Symbols SemiBold"/>
              </a:rPr>
              <a:t>= F</a:t>
            </a:r>
            <a:r>
              <a:rPr baseline="-25000" lang="nl-BE" sz="1800">
                <a:solidFill>
                  <a:schemeClr val="dk1"/>
                </a:solidFill>
                <a:latin typeface="Noto Sans Symbols SemiBold"/>
                <a:ea typeface="Noto Sans Symbols SemiBold"/>
                <a:cs typeface="Noto Sans Symbols SemiBold"/>
                <a:sym typeface="Noto Sans Symbols SemiBold"/>
              </a:rPr>
              <a:t>c  </a:t>
            </a:r>
            <a:endParaRPr baseline="-25000" sz="1800">
              <a:solidFill>
                <a:schemeClr val="dk1"/>
              </a:solidFill>
              <a:latin typeface="Noto Sans Symbols SemiBold"/>
              <a:ea typeface="Noto Sans Symbols SemiBold"/>
              <a:cs typeface="Noto Sans Symbols SemiBold"/>
              <a:sym typeface="Noto Sans Symbol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outcome distribution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800">
              <a:solidFill>
                <a:schemeClr val="dk1"/>
              </a:solidFill>
              <a:latin typeface="Noto Sans Symbols SemiBold"/>
              <a:ea typeface="Noto Sans Symbols SemiBold"/>
              <a:cs typeface="Noto Sans Symbols SemiBold"/>
              <a:sym typeface="Noto Sans Symbols SemiBold"/>
            </a:endParaRPr>
          </a:p>
        </p:txBody>
      </p:sp>
      <p:sp>
        <p:nvSpPr>
          <p:cNvPr id="526" name="Google Shape;526;g334cb2e176d_1_83"/>
          <p:cNvSpPr txBox="1"/>
          <p:nvPr/>
        </p:nvSpPr>
        <p:spPr>
          <a:xfrm>
            <a:off x="-83425" y="3734150"/>
            <a:ext cx="2945700" cy="15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-BE" sz="1800">
                <a:solidFill>
                  <a:schemeClr val="dk1"/>
                </a:solidFill>
                <a:latin typeface="Noto Sans Symbols SemiBold"/>
                <a:ea typeface="Noto Sans Symbols SemiBold"/>
                <a:cs typeface="Noto Sans Symbols SemiBold"/>
                <a:sym typeface="Noto Sans Symbols SemiBold"/>
              </a:rPr>
              <a:t>              </a:t>
            </a:r>
            <a:r>
              <a:rPr i="1" lang="nl-BE" sz="1800">
                <a:solidFill>
                  <a:schemeClr val="dk1"/>
                </a:solidFill>
                <a:latin typeface="Noto Sans Symbols SemiBold"/>
                <a:ea typeface="Noto Sans Symbols SemiBold"/>
                <a:cs typeface="Noto Sans Symbols SemiBold"/>
                <a:sym typeface="Noto Sans Symbols SemiBold"/>
              </a:rPr>
              <a:t>H</a:t>
            </a:r>
            <a:r>
              <a:rPr baseline="-25000" i="1" lang="nl-BE" sz="1800">
                <a:solidFill>
                  <a:schemeClr val="dk1"/>
                </a:solidFill>
                <a:latin typeface="Noto Sans Symbols SemiBold"/>
                <a:ea typeface="Noto Sans Symbols SemiBold"/>
                <a:cs typeface="Noto Sans Symbols SemiBold"/>
                <a:sym typeface="Noto Sans Symbols SemiBold"/>
              </a:rPr>
              <a:t>0 </a:t>
            </a:r>
            <a:r>
              <a:rPr lang="nl-BE" sz="1800">
                <a:solidFill>
                  <a:schemeClr val="dk1"/>
                </a:solidFill>
                <a:latin typeface="Noto Sans Symbols SemiBold"/>
                <a:ea typeface="Noto Sans Symbols SemiBold"/>
                <a:cs typeface="Noto Sans Symbols SemiBold"/>
                <a:sym typeface="Noto Sans Symbols SemiBold"/>
              </a:rPr>
              <a:t>: </a:t>
            </a:r>
            <a:r>
              <a:rPr lang="nl-B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Δ</a:t>
            </a:r>
            <a:r>
              <a:rPr baseline="-25000" lang="nl-BE" sz="1800">
                <a:solidFill>
                  <a:schemeClr val="dk1"/>
                </a:solidFill>
                <a:latin typeface="Noto Sans Symbols SemiBold"/>
                <a:ea typeface="Noto Sans Symbols SemiBold"/>
                <a:cs typeface="Noto Sans Symbols SemiBold"/>
                <a:sym typeface="Noto Sans Symbols SemiBold"/>
              </a:rPr>
              <a:t> </a:t>
            </a:r>
            <a:r>
              <a:rPr lang="nl-BE" sz="1800">
                <a:solidFill>
                  <a:schemeClr val="dk1"/>
                </a:solidFill>
                <a:latin typeface="Noto Sans Symbols SemiBold"/>
                <a:ea typeface="Noto Sans Symbols SemiBold"/>
                <a:cs typeface="Noto Sans Symbols SemiBold"/>
                <a:sym typeface="Noto Sans Symbols SemiBold"/>
              </a:rPr>
              <a:t>= 0 </a:t>
            </a:r>
            <a:endParaRPr sz="1800">
              <a:solidFill>
                <a:schemeClr val="dk1"/>
              </a:solidFill>
              <a:latin typeface="Noto Sans Symbols SemiBold"/>
              <a:ea typeface="Noto Sans Symbols SemiBold"/>
              <a:cs typeface="Noto Sans Symbols SemiBold"/>
              <a:sym typeface="Noto Sans Symbol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 Treatment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Benefit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oto Sans Symbols SemiBold"/>
              <a:ea typeface="Noto Sans Symbols SemiBold"/>
              <a:cs typeface="Noto Sans Symbols SemiBold"/>
              <a:sym typeface="Noto Sans Symbols SemiBold"/>
            </a:endParaRPr>
          </a:p>
        </p:txBody>
      </p:sp>
      <p:grpSp>
        <p:nvGrpSpPr>
          <p:cNvPr id="527" name="Google Shape;527;g334cb2e176d_1_83"/>
          <p:cNvGrpSpPr/>
          <p:nvPr/>
        </p:nvGrpSpPr>
        <p:grpSpPr>
          <a:xfrm>
            <a:off x="6513975" y="2891748"/>
            <a:ext cx="2135436" cy="1035923"/>
            <a:chOff x="0" y="0"/>
            <a:chExt cx="2664300" cy="1598400"/>
          </a:xfrm>
        </p:grpSpPr>
        <p:sp>
          <p:nvSpPr>
            <p:cNvPr id="528" name="Google Shape;528;g334cb2e176d_1_83"/>
            <p:cNvSpPr/>
            <p:nvPr/>
          </p:nvSpPr>
          <p:spPr>
            <a:xfrm>
              <a:off x="0" y="0"/>
              <a:ext cx="2664300" cy="1598400"/>
            </a:xfrm>
            <a:prstGeom prst="rect">
              <a:avLst/>
            </a:prstGeom>
            <a:solidFill>
              <a:srgbClr val="00B05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g334cb2e176d_1_83"/>
            <p:cNvSpPr txBox="1"/>
            <p:nvPr/>
          </p:nvSpPr>
          <p:spPr>
            <a:xfrm>
              <a:off x="0" y="373720"/>
              <a:ext cx="2664300" cy="9582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137150" lIns="137150" spcFirstLastPara="1" rIns="137150" wrap="square" tIns="137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Calibri"/>
                <a:buNone/>
              </a:pPr>
              <a:r>
                <a:rPr lang="nl-BE"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u-statistic</a:t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30" name="Google Shape;530;g334cb2e176d_1_83"/>
          <p:cNvCxnSpPr/>
          <p:nvPr/>
        </p:nvCxnSpPr>
        <p:spPr>
          <a:xfrm>
            <a:off x="8679488" y="3429000"/>
            <a:ext cx="309000" cy="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31" name="Google Shape;531;g334cb2e176d_1_83"/>
          <p:cNvPicPr preferRelativeResize="0"/>
          <p:nvPr/>
        </p:nvPicPr>
        <p:blipFill rotWithShape="1">
          <a:blip r:embed="rId4">
            <a:alphaModFix/>
          </a:blip>
          <a:srcRect b="36614" l="15363" r="16293" t="37710"/>
          <a:stretch/>
        </p:blipFill>
        <p:spPr>
          <a:xfrm>
            <a:off x="8549609" y="3294175"/>
            <a:ext cx="568782" cy="21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g334cb2e176d_1_83"/>
          <p:cNvPicPr preferRelativeResize="0"/>
          <p:nvPr/>
        </p:nvPicPr>
        <p:blipFill rotWithShape="1">
          <a:blip r:embed="rId4">
            <a:alphaModFix/>
          </a:blip>
          <a:srcRect b="36614" l="15363" r="16293" t="37710"/>
          <a:stretch/>
        </p:blipFill>
        <p:spPr>
          <a:xfrm>
            <a:off x="2854959" y="6337612"/>
            <a:ext cx="568782" cy="213675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g334cb2e176d_1_83"/>
          <p:cNvSpPr txBox="1"/>
          <p:nvPr/>
        </p:nvSpPr>
        <p:spPr>
          <a:xfrm>
            <a:off x="3248025" y="6047050"/>
            <a:ext cx="24084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Anderson &amp; Verbeeck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Mathematics 2023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g334cb2e176d_1_83"/>
          <p:cNvSpPr txBox="1"/>
          <p:nvPr/>
        </p:nvSpPr>
        <p:spPr>
          <a:xfrm>
            <a:off x="204700" y="5990400"/>
            <a:ext cx="26628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BE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studentized</a:t>
            </a:r>
            <a:r>
              <a:rPr lang="nl-B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nl-BE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l-BE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Δ/σ</a:t>
            </a:r>
            <a:r>
              <a:rPr baseline="-25000" lang="nl-BE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Δ</a:t>
            </a:r>
            <a:endParaRPr baseline="-25000"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g334cb2e176d_1_8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536" name="Google Shape;536;g334cb2e176d_1_83"/>
          <p:cNvSpPr/>
          <p:nvPr/>
        </p:nvSpPr>
        <p:spPr>
          <a:xfrm>
            <a:off x="9064700" y="2891725"/>
            <a:ext cx="110400" cy="1066500"/>
          </a:xfrm>
          <a:prstGeom prst="rect">
            <a:avLst/>
          </a:prstGeom>
          <a:solidFill>
            <a:srgbClr val="00B050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g33533fe8fa9_0_105"/>
          <p:cNvPicPr preferRelativeResize="0"/>
          <p:nvPr/>
        </p:nvPicPr>
        <p:blipFill rotWithShape="1">
          <a:blip r:embed="rId3">
            <a:alphaModFix/>
          </a:blip>
          <a:srcRect b="58667" l="0" r="0" t="4644"/>
          <a:stretch/>
        </p:blipFill>
        <p:spPr>
          <a:xfrm>
            <a:off x="400900" y="819850"/>
            <a:ext cx="7877175" cy="249162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g33533fe8fa9_0_105"/>
          <p:cNvSpPr txBox="1"/>
          <p:nvPr/>
        </p:nvSpPr>
        <p:spPr>
          <a:xfrm>
            <a:off x="-152400" y="0"/>
            <a:ext cx="12192000" cy="22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 from a simulation study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4" name="Google Shape;544;g33533fe8fa9_0_105"/>
          <p:cNvPicPr preferRelativeResize="0"/>
          <p:nvPr/>
        </p:nvPicPr>
        <p:blipFill rotWithShape="1">
          <a:blip r:embed="rId3">
            <a:alphaModFix/>
          </a:blip>
          <a:srcRect b="-5" l="0" r="0" t="47951"/>
          <a:stretch/>
        </p:blipFill>
        <p:spPr>
          <a:xfrm>
            <a:off x="402850" y="3297269"/>
            <a:ext cx="7877175" cy="35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g33533fe8fa9_0_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65175" y="2954300"/>
            <a:ext cx="1714500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g33533fe8fa9_0_105"/>
          <p:cNvSpPr txBox="1"/>
          <p:nvPr/>
        </p:nvSpPr>
        <p:spPr>
          <a:xfrm>
            <a:off x="10046175" y="2340800"/>
            <a:ext cx="11499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g33533fe8fa9_0_105"/>
          <p:cNvSpPr txBox="1"/>
          <p:nvPr/>
        </p:nvSpPr>
        <p:spPr>
          <a:xfrm>
            <a:off x="9665175" y="5402225"/>
            <a:ext cx="17145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chapter 3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8" name="Google Shape;548;g33533fe8fa9_0_105"/>
          <p:cNvCxnSpPr/>
          <p:nvPr/>
        </p:nvCxnSpPr>
        <p:spPr>
          <a:xfrm flipH="1">
            <a:off x="7657900" y="1383000"/>
            <a:ext cx="710100" cy="61350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49" name="Google Shape;549;g33533fe8fa9_0_105"/>
          <p:cNvSpPr txBox="1"/>
          <p:nvPr/>
        </p:nvSpPr>
        <p:spPr>
          <a:xfrm>
            <a:off x="8368000" y="882600"/>
            <a:ext cx="2647500" cy="1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heteroscedastic</a:t>
            </a: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outcome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g33533fe8fa9_0_10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g33533fe8fa9_0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4468" y="4279088"/>
            <a:ext cx="5824464" cy="15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g33533fe8fa9_0_67"/>
          <p:cNvPicPr preferRelativeResize="0"/>
          <p:nvPr/>
        </p:nvPicPr>
        <p:blipFill rotWithShape="1">
          <a:blip r:embed="rId4">
            <a:alphaModFix/>
          </a:blip>
          <a:srcRect b="17191" l="0" r="13889" t="0"/>
          <a:stretch/>
        </p:blipFill>
        <p:spPr>
          <a:xfrm>
            <a:off x="5627900" y="1384300"/>
            <a:ext cx="5463826" cy="2242024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g33533fe8fa9_0_67"/>
          <p:cNvSpPr txBox="1"/>
          <p:nvPr/>
        </p:nvSpPr>
        <p:spPr>
          <a:xfrm>
            <a:off x="128501" y="283375"/>
            <a:ext cx="11949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Inference based on U-statistic theory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g33533fe8fa9_0_67"/>
          <p:cNvSpPr txBox="1"/>
          <p:nvPr/>
        </p:nvSpPr>
        <p:spPr>
          <a:xfrm>
            <a:off x="475675" y="1384300"/>
            <a:ext cx="66675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Toy example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observation in each arm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 Treatment Benefit (</a:t>
            </a:r>
            <a:r>
              <a:rPr lang="nl-B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Δ</a:t>
            </a: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estimated U=(26-74)/100=-0.48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g33533fe8fa9_0_67"/>
          <p:cNvSpPr txBox="1"/>
          <p:nvPr/>
        </p:nvSpPr>
        <p:spPr>
          <a:xfrm>
            <a:off x="404575" y="4222275"/>
            <a:ext cx="5064900" cy="26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Theory: H-decomposition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order: similar to </a:t>
            </a: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jackknife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second order: asymptotically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neglectable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g33533fe8fa9_0_67"/>
          <p:cNvSpPr/>
          <p:nvPr/>
        </p:nvSpPr>
        <p:spPr>
          <a:xfrm>
            <a:off x="8610600" y="5192025"/>
            <a:ext cx="2275800" cy="3651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g33533fe8fa9_0_67"/>
          <p:cNvSpPr/>
          <p:nvPr/>
        </p:nvSpPr>
        <p:spPr>
          <a:xfrm>
            <a:off x="9810175" y="3320450"/>
            <a:ext cx="710100" cy="1941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3" name="Google Shape;563;g33533fe8fa9_0_67"/>
          <p:cNvCxnSpPr/>
          <p:nvPr/>
        </p:nvCxnSpPr>
        <p:spPr>
          <a:xfrm flipH="1" rot="10800000">
            <a:off x="2717625" y="3457850"/>
            <a:ext cx="797100" cy="900"/>
          </a:xfrm>
          <a:prstGeom prst="straightConnector1">
            <a:avLst/>
          </a:prstGeom>
          <a:noFill/>
          <a:ln cap="flat" cmpd="sng" w="38100">
            <a:solidFill>
              <a:srgbClr val="00B05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4" name="Google Shape;564;g33533fe8fa9_0_67"/>
          <p:cNvSpPr/>
          <p:nvPr/>
        </p:nvSpPr>
        <p:spPr>
          <a:xfrm>
            <a:off x="10689950" y="1883050"/>
            <a:ext cx="332400" cy="13257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g33533fe8fa9_0_67"/>
          <p:cNvSpPr/>
          <p:nvPr/>
        </p:nvSpPr>
        <p:spPr>
          <a:xfrm>
            <a:off x="8610600" y="5557125"/>
            <a:ext cx="2275800" cy="3651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g33533fe8fa9_0_67"/>
          <p:cNvSpPr/>
          <p:nvPr/>
        </p:nvSpPr>
        <p:spPr>
          <a:xfrm>
            <a:off x="6452200" y="3320450"/>
            <a:ext cx="3223200" cy="2766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g33533fe8fa9_0_6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568" name="Google Shape;568;g33533fe8fa9_0_67"/>
          <p:cNvSpPr txBox="1"/>
          <p:nvPr/>
        </p:nvSpPr>
        <p:spPr>
          <a:xfrm>
            <a:off x="1937200" y="3943450"/>
            <a:ext cx="795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g33533fe8fa9_0_67"/>
          <p:cNvSpPr txBox="1"/>
          <p:nvPr/>
        </p:nvSpPr>
        <p:spPr>
          <a:xfrm>
            <a:off x="6551100" y="6079000"/>
            <a:ext cx="43353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nl-B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Ozenne et al., SMMR, 2021</a:t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34cb2e176d_1_161"/>
          <p:cNvSpPr txBox="1"/>
          <p:nvPr/>
        </p:nvSpPr>
        <p:spPr>
          <a:xfrm>
            <a:off x="128501" y="283375"/>
            <a:ext cx="11949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Inference based on U-statistic theory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6" name="Google Shape;576;g334cb2e176d_1_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5362" y="4054875"/>
            <a:ext cx="6345226" cy="270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g334cb2e176d_1_161"/>
          <p:cNvSpPr txBox="1"/>
          <p:nvPr/>
        </p:nvSpPr>
        <p:spPr>
          <a:xfrm>
            <a:off x="294325" y="4026975"/>
            <a:ext cx="5064900" cy="25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</a:t>
            </a: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combine </a:t>
            </a: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intermediate results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nearly no extra calculations)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tanh</a:t>
            </a:r>
            <a:r>
              <a:rPr baseline="30000"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-1</a:t>
            </a: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transformation to be range preserving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&gt; improves small sample performance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g334cb2e176d_1_161"/>
          <p:cNvSpPr txBox="1"/>
          <p:nvPr/>
        </p:nvSpPr>
        <p:spPr>
          <a:xfrm>
            <a:off x="11919525" y="3496075"/>
            <a:ext cx="1541400" cy="8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g334cb2e176d_1_161"/>
          <p:cNvSpPr txBox="1"/>
          <p:nvPr/>
        </p:nvSpPr>
        <p:spPr>
          <a:xfrm>
            <a:off x="416475" y="1030550"/>
            <a:ext cx="5824500" cy="30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Variance estimation: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order: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1.536/100+3.376/100=0.04912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second </a:t>
            </a: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order: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9*first order/10 + …  = 0.0519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second order term in presence of ties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see Brunner et al., Stat. Papers, 2025.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g334cb2e176d_1_161"/>
          <p:cNvSpPr/>
          <p:nvPr/>
        </p:nvSpPr>
        <p:spPr>
          <a:xfrm>
            <a:off x="9948093" y="2850000"/>
            <a:ext cx="952800" cy="10347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g334cb2e176d_1_161"/>
          <p:cNvSpPr/>
          <p:nvPr/>
        </p:nvSpPr>
        <p:spPr>
          <a:xfrm>
            <a:off x="8327400" y="2850000"/>
            <a:ext cx="1024500" cy="10347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2" name="Google Shape;582;g334cb2e176d_1_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6388" y="2929329"/>
            <a:ext cx="4371975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g334cb2e176d_1_16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584" name="Google Shape;584;g334cb2e176d_1_161"/>
          <p:cNvSpPr/>
          <p:nvPr/>
        </p:nvSpPr>
        <p:spPr>
          <a:xfrm>
            <a:off x="9978171" y="6332175"/>
            <a:ext cx="399300" cy="294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g334cb2e176d_1_161"/>
          <p:cNvSpPr/>
          <p:nvPr/>
        </p:nvSpPr>
        <p:spPr>
          <a:xfrm>
            <a:off x="11549175" y="5962275"/>
            <a:ext cx="399300" cy="2475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6" name="Google Shape;586;g334cb2e176d_1_1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3643" y="1175788"/>
            <a:ext cx="5824464" cy="15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g334cb2e176d_1_1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2734" y="2997344"/>
            <a:ext cx="399300" cy="375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g33533fe8fa9_0_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350" y="1126175"/>
            <a:ext cx="9563299" cy="557565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g33533fe8fa9_0_212"/>
          <p:cNvSpPr txBox="1"/>
          <p:nvPr/>
        </p:nvSpPr>
        <p:spPr>
          <a:xfrm>
            <a:off x="128501" y="283375"/>
            <a:ext cx="11949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Inference based on U-statistic theory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5" name="Google Shape;595;g33533fe8fa9_0_212"/>
          <p:cNvCxnSpPr/>
          <p:nvPr/>
        </p:nvCxnSpPr>
        <p:spPr>
          <a:xfrm>
            <a:off x="5087050" y="4549825"/>
            <a:ext cx="1663200" cy="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g33533fe8fa9_0_212"/>
          <p:cNvSpPr txBox="1"/>
          <p:nvPr/>
        </p:nvSpPr>
        <p:spPr>
          <a:xfrm>
            <a:off x="7255000" y="3884425"/>
            <a:ext cx="48231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order H-decomposition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(rescaled)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g33533fe8fa9_0_21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4"/>
          <p:cNvSpPr txBox="1"/>
          <p:nvPr/>
        </p:nvSpPr>
        <p:spPr>
          <a:xfrm>
            <a:off x="139114" y="283375"/>
            <a:ext cx="1051560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Inference based on permutations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44"/>
          <p:cNvSpPr txBox="1"/>
          <p:nvPr/>
        </p:nvSpPr>
        <p:spPr>
          <a:xfrm>
            <a:off x="3299707" y="2987933"/>
            <a:ext cx="1333907" cy="36933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605" name="Google Shape;605;p44"/>
          <p:cNvSpPr txBox="1"/>
          <p:nvPr/>
        </p:nvSpPr>
        <p:spPr>
          <a:xfrm>
            <a:off x="3299707" y="4861068"/>
            <a:ext cx="1333907" cy="36933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606" name="Google Shape;606;p44"/>
          <p:cNvSpPr txBox="1"/>
          <p:nvPr/>
        </p:nvSpPr>
        <p:spPr>
          <a:xfrm>
            <a:off x="7807977" y="3008379"/>
            <a:ext cx="1333907" cy="3693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607" name="Google Shape;607;p44"/>
          <p:cNvSpPr txBox="1"/>
          <p:nvPr/>
        </p:nvSpPr>
        <p:spPr>
          <a:xfrm>
            <a:off x="640425" y="1218775"/>
            <a:ext cx="11263200" cy="25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resampling: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Permute the group labels (possibly within strata) in P different ways.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each estimate the Net Treatment Benefit (</a:t>
            </a:r>
            <a:r>
              <a:rPr lang="nl-B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Δ</a:t>
            </a:r>
            <a:r>
              <a:rPr baseline="30000" lang="nl-B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𝒫</a:t>
            </a:r>
            <a:r>
              <a:rPr baseline="30000" lang="nl-B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</a:t>
            </a:r>
            <a:r>
              <a:rPr baseline="30000" lang="nl-B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,...,</a:t>
            </a:r>
            <a:r>
              <a:rPr lang="nl-B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Δ</a:t>
            </a:r>
            <a:r>
              <a:rPr baseline="30000" lang="nl-B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𝒫(P)</a:t>
            </a: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Evaluate the frequency of a more extreme result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8" name="Google Shape;60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8600" y="3259020"/>
            <a:ext cx="4852663" cy="1297805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44"/>
          <p:cNvSpPr txBox="1"/>
          <p:nvPr/>
        </p:nvSpPr>
        <p:spPr>
          <a:xfrm>
            <a:off x="464400" y="4228675"/>
            <a:ext cx="11263200" cy="25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an analytic formula (</a:t>
            </a:r>
            <a:r>
              <a:rPr i="1" lang="nl-B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Anderson &amp; Verbeeck, Mathematics, 2023</a:t>
            </a: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matches Wilcoxon’s test p-value (no ties)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assumes normally distributed test statistic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currently not implemented for Gehan’s score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4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34cb2e176d_1_17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Equivalence GPC and Wilcoxon rank sum test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500"/>
              <a:t> (without </a:t>
            </a:r>
            <a:r>
              <a:rPr lang="nl-BE" sz="2500"/>
              <a:t>continuity correction)</a:t>
            </a:r>
            <a:endParaRPr sz="2500"/>
          </a:p>
        </p:txBody>
      </p:sp>
      <p:pic>
        <p:nvPicPr>
          <p:cNvPr id="617" name="Google Shape;617;g334cb2e176d_1_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90825"/>
            <a:ext cx="11887200" cy="4774223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g334cb2e176d_1_17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3533fe8fa9_0_1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/>
              <a:t>Argument method.inference</a:t>
            </a:r>
            <a:r>
              <a:rPr lang="nl-BE"/>
              <a:t> in Buyse Test</a:t>
            </a:r>
            <a:endParaRPr/>
          </a:p>
        </p:txBody>
      </p:sp>
      <p:sp>
        <p:nvSpPr>
          <p:cNvPr id="625" name="Google Shape;625;g33533fe8fa9_0_124"/>
          <p:cNvSpPr txBox="1"/>
          <p:nvPr>
            <p:ph idx="1" type="body"/>
          </p:nvPr>
        </p:nvSpPr>
        <p:spPr>
          <a:xfrm>
            <a:off x="838200" y="1825625"/>
            <a:ext cx="4861200" cy="469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Possible values:</a:t>
            </a:r>
            <a:endParaRPr/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Courier New"/>
              <a:buChar char="-"/>
            </a:pPr>
            <a:r>
              <a:rPr lang="nl-BE" sz="2000">
                <a:latin typeface="Courier New"/>
                <a:ea typeface="Courier New"/>
                <a:cs typeface="Courier New"/>
                <a:sym typeface="Courier New"/>
              </a:rPr>
              <a:t>"none"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/>
              <a:buChar char="-"/>
            </a:pPr>
            <a:r>
              <a:rPr lang="nl-BE" sz="2000">
                <a:latin typeface="Courier New"/>
                <a:ea typeface="Courier New"/>
                <a:cs typeface="Courier New"/>
                <a:sym typeface="Courier New"/>
              </a:rPr>
              <a:t>"u statistic" </a:t>
            </a:r>
            <a:r>
              <a:rPr lang="nl-BE" sz="2000"/>
              <a:t>(default)</a:t>
            </a:r>
            <a:endParaRPr sz="2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/>
              <a:buChar char="-"/>
            </a:pPr>
            <a:r>
              <a:rPr lang="nl-BE" sz="2000"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nl-BE" sz="2000">
                <a:latin typeface="Courier New"/>
                <a:ea typeface="Courier New"/>
                <a:cs typeface="Courier New"/>
                <a:sym typeface="Courier New"/>
              </a:rPr>
              <a:t>varexact permutation"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/>
              <a:buChar char="-"/>
            </a:pPr>
            <a:r>
              <a:rPr lang="nl-BE" sz="2000">
                <a:latin typeface="Courier New"/>
                <a:ea typeface="Courier New"/>
                <a:cs typeface="Courier New"/>
                <a:sym typeface="Courier New"/>
              </a:rPr>
              <a:t>"permutation"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/>
              <a:buChar char="-"/>
            </a:pPr>
            <a:r>
              <a:rPr lang="nl-BE" sz="2000">
                <a:latin typeface="Courier New"/>
                <a:ea typeface="Courier New"/>
                <a:cs typeface="Courier New"/>
                <a:sym typeface="Courier New"/>
              </a:rPr>
              <a:t>"studentized permutation"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/>
              <a:buChar char="-"/>
            </a:pPr>
            <a:r>
              <a:rPr lang="nl-BE" sz="2000">
                <a:latin typeface="Courier New"/>
                <a:ea typeface="Courier New"/>
                <a:cs typeface="Courier New"/>
                <a:sym typeface="Courier New"/>
              </a:rPr>
              <a:t>"bootstrap"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/>
              <a:buChar char="-"/>
            </a:pPr>
            <a:r>
              <a:rPr lang="nl-BE" sz="2000">
                <a:latin typeface="Courier New"/>
                <a:ea typeface="Courier New"/>
                <a:cs typeface="Courier New"/>
                <a:sym typeface="Courier New"/>
              </a:rPr>
              <a:t>"studentized bootstrap"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g33533fe8fa9_0_124"/>
          <p:cNvSpPr txBox="1"/>
          <p:nvPr>
            <p:ph idx="1" type="body"/>
          </p:nvPr>
        </p:nvSpPr>
        <p:spPr>
          <a:xfrm>
            <a:off x="6286050" y="1756950"/>
            <a:ext cx="5905800" cy="3344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Additional arguments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000">
                <a:latin typeface="Courier New"/>
                <a:ea typeface="Courier New"/>
                <a:cs typeface="Courier New"/>
                <a:sym typeface="Courier New"/>
              </a:rPr>
              <a:t>transformation</a:t>
            </a:r>
            <a:r>
              <a:rPr lang="nl-BE" sz="2000"/>
              <a:t> (T/F): in follow-up methods (e.g. summary) 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000">
                <a:latin typeface="Courier New"/>
                <a:ea typeface="Courier New"/>
                <a:cs typeface="Courier New"/>
                <a:sym typeface="Courier New"/>
              </a:rPr>
              <a:t>n.resampling</a:t>
            </a:r>
            <a:r>
              <a:rPr lang="nl-BE" sz="2000"/>
              <a:t>: number of samples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000">
                <a:latin typeface="Courier New"/>
                <a:ea typeface="Courier New"/>
                <a:cs typeface="Courier New"/>
                <a:sym typeface="Courier New"/>
              </a:rPr>
              <a:t>strata.resampling</a:t>
            </a:r>
            <a:r>
              <a:rPr lang="nl-BE" sz="2000"/>
              <a:t>: stratified resampling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000">
                <a:latin typeface="Courier New"/>
                <a:ea typeface="Courier New"/>
                <a:cs typeface="Courier New"/>
                <a:sym typeface="Courier New"/>
              </a:rPr>
              <a:t>cpus</a:t>
            </a:r>
            <a:r>
              <a:rPr lang="nl-BE" sz="2000"/>
              <a:t>: parallel evaluation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000">
                <a:latin typeface="Courier New"/>
                <a:ea typeface="Courier New"/>
                <a:cs typeface="Courier New"/>
                <a:sym typeface="Courier New"/>
              </a:rPr>
              <a:t>seed</a:t>
            </a:r>
            <a:r>
              <a:rPr lang="nl-BE" sz="2000"/>
              <a:t>: for reproducibility</a:t>
            </a:r>
            <a:endParaRPr sz="2000"/>
          </a:p>
        </p:txBody>
      </p:sp>
      <p:sp>
        <p:nvSpPr>
          <p:cNvPr id="627" name="Google Shape;627;g33533fe8fa9_0_124"/>
          <p:cNvSpPr/>
          <p:nvPr/>
        </p:nvSpPr>
        <p:spPr>
          <a:xfrm>
            <a:off x="5030975" y="3480300"/>
            <a:ext cx="417775" cy="1309100"/>
          </a:xfrm>
          <a:custGeom>
            <a:rect b="b" l="l" r="r" t="t"/>
            <a:pathLst>
              <a:path extrusionOk="0" h="52364" w="16711">
                <a:moveTo>
                  <a:pt x="0" y="0"/>
                </a:moveTo>
                <a:lnTo>
                  <a:pt x="16711" y="0"/>
                </a:lnTo>
                <a:lnTo>
                  <a:pt x="15953" y="52364"/>
                </a:lnTo>
                <a:lnTo>
                  <a:pt x="454" y="52364"/>
                </a:ln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628" name="Google Shape;628;g33533fe8fa9_0_124"/>
          <p:cNvCxnSpPr/>
          <p:nvPr/>
        </p:nvCxnSpPr>
        <p:spPr>
          <a:xfrm>
            <a:off x="5481900" y="3963325"/>
            <a:ext cx="771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9" name="Google Shape;629;g33533fe8fa9_0_124"/>
          <p:cNvCxnSpPr/>
          <p:nvPr/>
        </p:nvCxnSpPr>
        <p:spPr>
          <a:xfrm>
            <a:off x="4460488" y="2908950"/>
            <a:ext cx="1548300" cy="13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30" name="Google Shape;630;g33533fe8fa9_0_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250" y="5743725"/>
            <a:ext cx="10959098" cy="104025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g33533fe8fa9_0_124"/>
          <p:cNvSpPr txBox="1"/>
          <p:nvPr/>
        </p:nvSpPr>
        <p:spPr>
          <a:xfrm>
            <a:off x="908125" y="5395775"/>
            <a:ext cx="10779900" cy="8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 default behavior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g33533fe8fa9_0_12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4"/>
          <p:cNvSpPr txBox="1"/>
          <p:nvPr>
            <p:ph type="title"/>
          </p:nvPr>
        </p:nvSpPr>
        <p:spPr>
          <a:xfrm>
            <a:off x="831850" y="2699135"/>
            <a:ext cx="10515600" cy="80572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nl-BE"/>
              <a:t>Examples revisited</a:t>
            </a:r>
            <a:endParaRPr/>
          </a:p>
        </p:txBody>
      </p:sp>
      <p:sp>
        <p:nvSpPr>
          <p:cNvPr id="639" name="Google Shape;639;p5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"/>
          <p:cNvSpPr txBox="1"/>
          <p:nvPr>
            <p:ph type="title"/>
          </p:nvPr>
        </p:nvSpPr>
        <p:spPr>
          <a:xfrm>
            <a:off x="370581" y="3001142"/>
            <a:ext cx="265201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/>
              <a:t>Agenda</a:t>
            </a:r>
            <a:endParaRPr/>
          </a:p>
        </p:txBody>
      </p:sp>
      <p:sp>
        <p:nvSpPr>
          <p:cNvPr id="125" name="Google Shape;125;p5"/>
          <p:cNvSpPr txBox="1"/>
          <p:nvPr>
            <p:ph idx="1" type="body"/>
          </p:nvPr>
        </p:nvSpPr>
        <p:spPr>
          <a:xfrm>
            <a:off x="3218350" y="89425"/>
            <a:ext cx="6526800" cy="6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534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nl-BE" sz="2600"/>
              <a:t>Motivating examples</a:t>
            </a:r>
            <a:endParaRPr sz="2600"/>
          </a:p>
          <a:p>
            <a:pPr indent="-418973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nl-BE" sz="1800"/>
              <a:t>Time-to-first event</a:t>
            </a:r>
            <a:endParaRPr sz="1800"/>
          </a:p>
          <a:p>
            <a:pPr indent="-418973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nl-BE" sz="1800"/>
              <a:t>Benefit-risk assessment</a:t>
            </a:r>
            <a:endParaRPr sz="1800"/>
          </a:p>
          <a:p>
            <a:pPr indent="-418973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nl-BE" sz="1800"/>
              <a:t>Multivariate outcomes of different types</a:t>
            </a:r>
            <a:endParaRPr sz="1800"/>
          </a:p>
          <a:p>
            <a:pPr indent="-216534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nl-BE" sz="2600"/>
              <a:t>Concept of GPC</a:t>
            </a:r>
            <a:endParaRPr sz="2600"/>
          </a:p>
          <a:p>
            <a:pPr indent="-2794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lang="nl-BE" sz="2600"/>
              <a:t>Introduction to the         package BuyseTest</a:t>
            </a:r>
            <a:endParaRPr sz="2600"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nl-BE" sz="1800"/>
              <a:t>Measures of treatment effect</a:t>
            </a:r>
            <a:endParaRPr sz="1800"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nl-BE" sz="1800"/>
              <a:t>Statistical inference</a:t>
            </a:r>
            <a:endParaRPr sz="1800"/>
          </a:p>
          <a:p>
            <a:pPr indent="-216534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nl-BE" sz="2600"/>
              <a:t>Examples, revisited</a:t>
            </a:r>
            <a:endParaRPr sz="2600"/>
          </a:p>
          <a:p>
            <a:pPr indent="-216534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nl-BE" sz="2600"/>
              <a:t>Advanced Topics</a:t>
            </a:r>
            <a:endParaRPr sz="2600"/>
          </a:p>
          <a:p>
            <a:pPr indent="-418973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nl-BE" sz="1800"/>
              <a:t>Censoring</a:t>
            </a:r>
            <a:endParaRPr sz="1800"/>
          </a:p>
          <a:p>
            <a:pPr indent="-418973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nl-BE" sz="1800"/>
              <a:t>Stratification</a:t>
            </a:r>
            <a:endParaRPr sz="1800"/>
          </a:p>
          <a:p>
            <a:pPr indent="-418973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nl-BE" sz="1800"/>
              <a:t>Covariate adjustment</a:t>
            </a:r>
            <a:endParaRPr sz="1800"/>
          </a:p>
          <a:p>
            <a:pPr indent="-216534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nl-BE" sz="2600"/>
              <a:t>Trial design</a:t>
            </a:r>
            <a:endParaRPr sz="2600"/>
          </a:p>
        </p:txBody>
      </p:sp>
      <p:cxnSp>
        <p:nvCxnSpPr>
          <p:cNvPr id="126" name="Google Shape;126;p5"/>
          <p:cNvCxnSpPr/>
          <p:nvPr/>
        </p:nvCxnSpPr>
        <p:spPr>
          <a:xfrm>
            <a:off x="3311340" y="2428367"/>
            <a:ext cx="80979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27" name="Google Shape;12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8472" y="2505550"/>
            <a:ext cx="442851" cy="34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5"/>
          <p:cNvCxnSpPr/>
          <p:nvPr/>
        </p:nvCxnSpPr>
        <p:spPr>
          <a:xfrm>
            <a:off x="3311340" y="4409567"/>
            <a:ext cx="80979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9" name="Google Shape;129;p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/>
              <a:t>1. Time-to-first revisited: time-to-worst event</a:t>
            </a:r>
            <a:endParaRPr/>
          </a:p>
        </p:txBody>
      </p:sp>
      <p:pic>
        <p:nvPicPr>
          <p:cNvPr id="646" name="Google Shape;64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287" y="4357126"/>
            <a:ext cx="7291260" cy="1414722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55"/>
          <p:cNvSpPr txBox="1"/>
          <p:nvPr/>
        </p:nvSpPr>
        <p:spPr>
          <a:xfrm>
            <a:off x="8785493" y="4434960"/>
            <a:ext cx="3279671" cy="13696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Events in time-to-first  composite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Candesartan</a:t>
            </a:r>
            <a:r>
              <a:rPr b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lang="nl-BE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Placebo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92 (54%)		 90 (53%)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241 (100%)	276 (100%)</a:t>
            </a:r>
            <a:endParaRPr/>
          </a:p>
        </p:txBody>
      </p:sp>
      <p:cxnSp>
        <p:nvCxnSpPr>
          <p:cNvPr id="648" name="Google Shape;648;p55"/>
          <p:cNvCxnSpPr/>
          <p:nvPr/>
        </p:nvCxnSpPr>
        <p:spPr>
          <a:xfrm>
            <a:off x="8035192" y="5219143"/>
            <a:ext cx="657507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49" name="Google Shape;649;p55"/>
          <p:cNvSpPr txBox="1"/>
          <p:nvPr/>
        </p:nvSpPr>
        <p:spPr>
          <a:xfrm>
            <a:off x="898611" y="1586634"/>
            <a:ext cx="77432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 at least a simulated dataset resembling CHARM preserved (CHARM_sim.csv)</a:t>
            </a:r>
            <a:endParaRPr/>
          </a:p>
        </p:txBody>
      </p:sp>
      <p:pic>
        <p:nvPicPr>
          <p:cNvPr id="650" name="Google Shape;650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8611" y="2276194"/>
            <a:ext cx="9553575" cy="14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5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7980" y="967892"/>
            <a:ext cx="4856020" cy="5753578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56"/>
          <p:cNvSpPr txBox="1"/>
          <p:nvPr/>
        </p:nvSpPr>
        <p:spPr>
          <a:xfrm>
            <a:off x="8006080" y="2133600"/>
            <a:ext cx="220472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HR: 0.87 [0.75;1.01]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p-value: 0.0586</a:t>
            </a:r>
            <a:endParaRPr/>
          </a:p>
        </p:txBody>
      </p:sp>
      <p:sp>
        <p:nvSpPr>
          <p:cNvPr id="659" name="Google Shape;659;p56"/>
          <p:cNvSpPr txBox="1"/>
          <p:nvPr>
            <p:ph type="title"/>
          </p:nvPr>
        </p:nvSpPr>
        <p:spPr>
          <a:xfrm>
            <a:off x="838200" y="-13017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/>
              <a:t>Time-to-first </a:t>
            </a:r>
            <a:r>
              <a:rPr i="1" lang="nl-BE"/>
              <a:t>vs.</a:t>
            </a:r>
            <a:r>
              <a:rPr lang="nl-BE"/>
              <a:t> time-to-worst event</a:t>
            </a:r>
            <a:endParaRPr/>
          </a:p>
        </p:txBody>
      </p:sp>
      <p:sp>
        <p:nvSpPr>
          <p:cNvPr id="660" name="Google Shape;660;p5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9547" y="1355408"/>
            <a:ext cx="6526213" cy="5178286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57"/>
          <p:cNvSpPr txBox="1"/>
          <p:nvPr>
            <p:ph type="title"/>
          </p:nvPr>
        </p:nvSpPr>
        <p:spPr>
          <a:xfrm>
            <a:off x="838200" y="222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/>
              <a:t>Time-to-first </a:t>
            </a:r>
            <a:r>
              <a:rPr i="1" lang="nl-BE"/>
              <a:t>vs.</a:t>
            </a:r>
            <a:r>
              <a:rPr lang="nl-BE"/>
              <a:t> time-to-worst event</a:t>
            </a:r>
            <a:endParaRPr/>
          </a:p>
        </p:txBody>
      </p:sp>
      <p:sp>
        <p:nvSpPr>
          <p:cNvPr id="668" name="Google Shape;668;p5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336" y="1817528"/>
            <a:ext cx="11789999" cy="3222943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5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/>
              <a:t>Time-to-first </a:t>
            </a:r>
            <a:r>
              <a:rPr i="1" lang="nl-BE"/>
              <a:t>vs.</a:t>
            </a:r>
            <a:r>
              <a:rPr lang="nl-BE"/>
              <a:t> time-to-worst event</a:t>
            </a:r>
            <a:endParaRPr/>
          </a:p>
        </p:txBody>
      </p:sp>
      <p:sp>
        <p:nvSpPr>
          <p:cNvPr id="676" name="Google Shape;676;p5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634" y="1836420"/>
            <a:ext cx="11851756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59"/>
          <p:cNvSpPr txBox="1"/>
          <p:nvPr>
            <p:ph type="title"/>
          </p:nvPr>
        </p:nvSpPr>
        <p:spPr>
          <a:xfrm>
            <a:off x="88900" y="187325"/>
            <a:ext cx="123063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/>
              <a:t>Time-to-first </a:t>
            </a:r>
            <a:r>
              <a:rPr i="1" lang="nl-BE"/>
              <a:t>vs.</a:t>
            </a:r>
            <a:r>
              <a:rPr lang="nl-BE"/>
              <a:t> time-to-worst event (with threshold)</a:t>
            </a:r>
            <a:endParaRPr/>
          </a:p>
        </p:txBody>
      </p:sp>
      <p:cxnSp>
        <p:nvCxnSpPr>
          <p:cNvPr id="683" name="Google Shape;683;p59"/>
          <p:cNvCxnSpPr/>
          <p:nvPr/>
        </p:nvCxnSpPr>
        <p:spPr>
          <a:xfrm>
            <a:off x="6801825" y="2024325"/>
            <a:ext cx="13440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4" name="Google Shape;684;p59"/>
          <p:cNvCxnSpPr/>
          <p:nvPr/>
        </p:nvCxnSpPr>
        <p:spPr>
          <a:xfrm>
            <a:off x="6115650" y="2245650"/>
            <a:ext cx="13440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5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3533fe8fa9_0_144"/>
          <p:cNvSpPr txBox="1"/>
          <p:nvPr>
            <p:ph type="title"/>
          </p:nvPr>
        </p:nvSpPr>
        <p:spPr>
          <a:xfrm>
            <a:off x="838200" y="111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/>
              <a:t>2. Benefit-Risk assessment revisited</a:t>
            </a:r>
            <a:endParaRPr/>
          </a:p>
        </p:txBody>
      </p:sp>
      <p:sp>
        <p:nvSpPr>
          <p:cNvPr id="691" name="Google Shape;691;g33533fe8fa9_0_144"/>
          <p:cNvSpPr txBox="1"/>
          <p:nvPr/>
        </p:nvSpPr>
        <p:spPr>
          <a:xfrm>
            <a:off x="457452" y="1294180"/>
            <a:ext cx="10731300" cy="46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GPC analysis takes multiple prioritized outcomes into account:</a:t>
            </a:r>
            <a:endParaRPr/>
          </a:p>
          <a:p>
            <a:pPr indent="-342900" lvl="1" marL="800100" marR="0" rtl="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Survival gain of at least 6 months</a:t>
            </a:r>
            <a:endParaRPr/>
          </a:p>
          <a:p>
            <a:pPr indent="-342900" lvl="1" marL="800100" marR="0" rtl="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Worse side effect reduction by at least 2 grades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800100" marR="0" rtl="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Survival gain of at least 1 month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800100" marR="0" rtl="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 reduction in worse side effect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375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42900" lvl="0" marL="342900" marR="0" rtl="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Such an analysis is more clinical relevant </a:t>
            </a:r>
            <a:r>
              <a:rPr i="1"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powerful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375"/>
              </a:spcBef>
              <a:spcAft>
                <a:spcPts val="0"/>
              </a:spcAft>
              <a:buNone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Illustration using a simulated dataset resembling the prodige trial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375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1" marL="800100" marR="0" rtl="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2" name="Google Shape;692;g33533fe8fa9_0_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863" y="4552913"/>
            <a:ext cx="7343775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g33533fe8fa9_0_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6863" y="5286338"/>
            <a:ext cx="734377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g33533fe8fa9_0_14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3371915fedd_1_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Analyses</a:t>
            </a:r>
            <a:endParaRPr/>
          </a:p>
        </p:txBody>
      </p:sp>
      <p:sp>
        <p:nvSpPr>
          <p:cNvPr id="701" name="Google Shape;701;g3371915fedd_1_20"/>
          <p:cNvSpPr txBox="1"/>
          <p:nvPr/>
        </p:nvSpPr>
        <p:spPr>
          <a:xfrm>
            <a:off x="6419025" y="2943700"/>
            <a:ext cx="26919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g3371915fedd_1_20"/>
          <p:cNvSpPr txBox="1"/>
          <p:nvPr/>
        </p:nvSpPr>
        <p:spPr>
          <a:xfrm>
            <a:off x="540275" y="1843075"/>
            <a:ext cx="5533800" cy="45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Marginal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Hazard ratio: </a:t>
            </a: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0.778 [0.658,0.920]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Probability of toxicity ≥ 3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375"/>
              </a:spcBef>
              <a:spcAft>
                <a:spcPts val="0"/>
              </a:spcAft>
              <a:buNone/>
            </a:pPr>
            <a:r>
              <a:rPr lang="nl-BE" sz="2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     53.3%</a:t>
            </a: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vs  </a:t>
            </a:r>
            <a:r>
              <a:rPr lang="nl-BE" sz="2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60.6%</a:t>
            </a: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(p = 0.033)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375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Joint analysis using GPC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375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375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1" marL="800100" marR="0" rtl="0" algn="l"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3" name="Google Shape;703;g3371915fedd_1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3375" y="230075"/>
            <a:ext cx="6072998" cy="298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g3371915fedd_1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2459" y="4593775"/>
            <a:ext cx="3833917" cy="1848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g3371915fedd_1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8663" y="4789125"/>
            <a:ext cx="7343775" cy="1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g3371915fedd_1_2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3533fe8fa9_0_149"/>
          <p:cNvSpPr txBox="1"/>
          <p:nvPr/>
        </p:nvSpPr>
        <p:spPr>
          <a:xfrm>
            <a:off x="838200" y="1365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Joint analysis using GPC </a:t>
            </a:r>
            <a:endParaRPr sz="4400"/>
          </a:p>
        </p:txBody>
      </p:sp>
      <p:sp>
        <p:nvSpPr>
          <p:cNvPr id="712" name="Google Shape;712;g33533fe8fa9_0_149"/>
          <p:cNvSpPr txBox="1"/>
          <p:nvPr/>
        </p:nvSpPr>
        <p:spPr>
          <a:xfrm>
            <a:off x="387625" y="3059700"/>
            <a:ext cx="245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dk1"/>
                </a:solidFill>
              </a:rPr>
              <a:t>Survival </a:t>
            </a:r>
            <a:endParaRPr/>
          </a:p>
        </p:txBody>
      </p:sp>
      <p:sp>
        <p:nvSpPr>
          <p:cNvPr id="713" name="Google Shape;713;g33533fe8fa9_0_149"/>
          <p:cNvSpPr txBox="1"/>
          <p:nvPr/>
        </p:nvSpPr>
        <p:spPr>
          <a:xfrm>
            <a:off x="3913764" y="2232954"/>
            <a:ext cx="1342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Favor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Treatment</a:t>
            </a:r>
            <a:endParaRPr/>
          </a:p>
        </p:txBody>
      </p:sp>
      <p:sp>
        <p:nvSpPr>
          <p:cNvPr id="714" name="Google Shape;714;g33533fe8fa9_0_149"/>
          <p:cNvSpPr txBox="1"/>
          <p:nvPr/>
        </p:nvSpPr>
        <p:spPr>
          <a:xfrm>
            <a:off x="7086155" y="2232954"/>
            <a:ext cx="1039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  <a:t>Favor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  <a:t>Control</a:t>
            </a:r>
            <a:endParaRPr/>
          </a:p>
        </p:txBody>
      </p:sp>
      <p:sp>
        <p:nvSpPr>
          <p:cNvPr id="715" name="Google Shape;715;g33533fe8fa9_0_149"/>
          <p:cNvSpPr txBox="1"/>
          <p:nvPr/>
        </p:nvSpPr>
        <p:spPr>
          <a:xfrm>
            <a:off x="5606256" y="2551713"/>
            <a:ext cx="101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Neutral</a:t>
            </a:r>
            <a:endParaRPr/>
          </a:p>
        </p:txBody>
      </p:sp>
      <p:sp>
        <p:nvSpPr>
          <p:cNvPr id="716" name="Google Shape;716;g33533fe8fa9_0_149"/>
          <p:cNvSpPr/>
          <p:nvPr/>
        </p:nvSpPr>
        <p:spPr>
          <a:xfrm>
            <a:off x="4009827" y="3046237"/>
            <a:ext cx="1008000" cy="432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28.2%</a:t>
            </a:r>
            <a:endParaRPr/>
          </a:p>
        </p:txBody>
      </p:sp>
      <p:sp>
        <p:nvSpPr>
          <p:cNvPr id="717" name="Google Shape;717;g33533fe8fa9_0_149"/>
          <p:cNvSpPr/>
          <p:nvPr/>
        </p:nvSpPr>
        <p:spPr>
          <a:xfrm>
            <a:off x="7164116" y="3046234"/>
            <a:ext cx="1008000" cy="4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15.6</a:t>
            </a:r>
            <a:r>
              <a:rPr lang="nl-BE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/>
          </a:p>
        </p:txBody>
      </p:sp>
      <p:sp>
        <p:nvSpPr>
          <p:cNvPr id="718" name="Google Shape;718;g33533fe8fa9_0_149"/>
          <p:cNvSpPr/>
          <p:nvPr/>
        </p:nvSpPr>
        <p:spPr>
          <a:xfrm>
            <a:off x="5586972" y="3046234"/>
            <a:ext cx="1008000" cy="432000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56.2%</a:t>
            </a:r>
            <a:endParaRPr/>
          </a:p>
        </p:txBody>
      </p:sp>
      <p:sp>
        <p:nvSpPr>
          <p:cNvPr id="719" name="Google Shape;719;g33533fe8fa9_0_149"/>
          <p:cNvSpPr/>
          <p:nvPr/>
        </p:nvSpPr>
        <p:spPr>
          <a:xfrm>
            <a:off x="4009827" y="3903487"/>
            <a:ext cx="1008000" cy="432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13.0</a:t>
            </a:r>
            <a:r>
              <a:rPr lang="nl-BE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/>
          </a:p>
        </p:txBody>
      </p:sp>
      <p:sp>
        <p:nvSpPr>
          <p:cNvPr id="720" name="Google Shape;720;g33533fe8fa9_0_149"/>
          <p:cNvSpPr/>
          <p:nvPr/>
        </p:nvSpPr>
        <p:spPr>
          <a:xfrm>
            <a:off x="7164116" y="3903484"/>
            <a:ext cx="1008000" cy="4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10.3</a:t>
            </a:r>
            <a:r>
              <a:rPr lang="nl-BE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/>
          </a:p>
        </p:txBody>
      </p:sp>
      <p:sp>
        <p:nvSpPr>
          <p:cNvPr id="721" name="Google Shape;721;g33533fe8fa9_0_149"/>
          <p:cNvSpPr/>
          <p:nvPr/>
        </p:nvSpPr>
        <p:spPr>
          <a:xfrm>
            <a:off x="5586972" y="3903484"/>
            <a:ext cx="1008000" cy="432000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32.9</a:t>
            </a:r>
            <a:r>
              <a:rPr lang="nl-BE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/>
          </a:p>
        </p:txBody>
      </p:sp>
      <p:cxnSp>
        <p:nvCxnSpPr>
          <p:cNvPr id="722" name="Google Shape;722;g33533fe8fa9_0_149"/>
          <p:cNvCxnSpPr>
            <a:stCxn id="718" idx="2"/>
            <a:endCxn id="719" idx="0"/>
          </p:cNvCxnSpPr>
          <p:nvPr/>
        </p:nvCxnSpPr>
        <p:spPr>
          <a:xfrm flipH="1">
            <a:off x="4513872" y="3478234"/>
            <a:ext cx="1577100" cy="4254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3" name="Google Shape;723;g33533fe8fa9_0_149"/>
          <p:cNvCxnSpPr>
            <a:stCxn id="718" idx="2"/>
            <a:endCxn id="720" idx="0"/>
          </p:cNvCxnSpPr>
          <p:nvPr/>
        </p:nvCxnSpPr>
        <p:spPr>
          <a:xfrm>
            <a:off x="6090972" y="3478234"/>
            <a:ext cx="1577100" cy="4254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4" name="Google Shape;724;g33533fe8fa9_0_149"/>
          <p:cNvCxnSpPr>
            <a:stCxn id="718" idx="2"/>
            <a:endCxn id="721" idx="0"/>
          </p:cNvCxnSpPr>
          <p:nvPr/>
        </p:nvCxnSpPr>
        <p:spPr>
          <a:xfrm>
            <a:off x="6090972" y="3478234"/>
            <a:ext cx="0" cy="4254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5" name="Google Shape;725;g33533fe8fa9_0_149"/>
          <p:cNvSpPr txBox="1"/>
          <p:nvPr/>
        </p:nvSpPr>
        <p:spPr>
          <a:xfrm>
            <a:off x="387625" y="3891550"/>
            <a:ext cx="23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dk1"/>
                </a:solidFill>
              </a:rPr>
              <a:t>Toxicity </a:t>
            </a:r>
            <a:endParaRPr/>
          </a:p>
        </p:txBody>
      </p:sp>
      <p:sp>
        <p:nvSpPr>
          <p:cNvPr id="726" name="Google Shape;726;g33533fe8fa9_0_149"/>
          <p:cNvSpPr txBox="1"/>
          <p:nvPr/>
        </p:nvSpPr>
        <p:spPr>
          <a:xfrm>
            <a:off x="387633" y="2232954"/>
            <a:ext cx="1396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Prioritized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outcomes</a:t>
            </a:r>
            <a:endParaRPr/>
          </a:p>
        </p:txBody>
      </p:sp>
      <p:sp>
        <p:nvSpPr>
          <p:cNvPr id="727" name="Google Shape;727;g33533fe8fa9_0_149"/>
          <p:cNvSpPr/>
          <p:nvPr/>
        </p:nvSpPr>
        <p:spPr>
          <a:xfrm>
            <a:off x="4019987" y="4746767"/>
            <a:ext cx="1008000" cy="432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5.1</a:t>
            </a:r>
            <a:r>
              <a:rPr lang="nl-BE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/>
          </a:p>
        </p:txBody>
      </p:sp>
      <p:sp>
        <p:nvSpPr>
          <p:cNvPr id="728" name="Google Shape;728;g33533fe8fa9_0_149"/>
          <p:cNvSpPr/>
          <p:nvPr/>
        </p:nvSpPr>
        <p:spPr>
          <a:xfrm>
            <a:off x="7174276" y="4746764"/>
            <a:ext cx="1008000" cy="4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5.0</a:t>
            </a:r>
            <a:r>
              <a:rPr lang="nl-BE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/>
          </a:p>
        </p:txBody>
      </p:sp>
      <p:sp>
        <p:nvSpPr>
          <p:cNvPr id="729" name="Google Shape;729;g33533fe8fa9_0_149"/>
          <p:cNvSpPr/>
          <p:nvPr/>
        </p:nvSpPr>
        <p:spPr>
          <a:xfrm>
            <a:off x="5597132" y="4746764"/>
            <a:ext cx="1008000" cy="432000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22.8</a:t>
            </a:r>
            <a:r>
              <a:rPr lang="nl-BE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/>
          </a:p>
        </p:txBody>
      </p:sp>
      <p:cxnSp>
        <p:nvCxnSpPr>
          <p:cNvPr id="730" name="Google Shape;730;g33533fe8fa9_0_149"/>
          <p:cNvCxnSpPr>
            <a:endCxn id="727" idx="0"/>
          </p:cNvCxnSpPr>
          <p:nvPr/>
        </p:nvCxnSpPr>
        <p:spPr>
          <a:xfrm flipH="1">
            <a:off x="4523987" y="4321367"/>
            <a:ext cx="1577100" cy="4254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31" name="Google Shape;731;g33533fe8fa9_0_149"/>
          <p:cNvCxnSpPr>
            <a:endCxn id="728" idx="0"/>
          </p:cNvCxnSpPr>
          <p:nvPr/>
        </p:nvCxnSpPr>
        <p:spPr>
          <a:xfrm>
            <a:off x="6101176" y="4321364"/>
            <a:ext cx="1577100" cy="4254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32" name="Google Shape;732;g33533fe8fa9_0_149"/>
          <p:cNvCxnSpPr>
            <a:endCxn id="729" idx="0"/>
          </p:cNvCxnSpPr>
          <p:nvPr/>
        </p:nvCxnSpPr>
        <p:spPr>
          <a:xfrm>
            <a:off x="6101132" y="4321364"/>
            <a:ext cx="0" cy="4254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33" name="Google Shape;733;g33533fe8fa9_0_149"/>
          <p:cNvSpPr txBox="1"/>
          <p:nvPr/>
        </p:nvSpPr>
        <p:spPr>
          <a:xfrm>
            <a:off x="387633" y="4751844"/>
            <a:ext cx="176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dk1"/>
                </a:solidFill>
              </a:rPr>
              <a:t>Survival</a:t>
            </a:r>
            <a:endParaRPr/>
          </a:p>
        </p:txBody>
      </p:sp>
      <p:sp>
        <p:nvSpPr>
          <p:cNvPr id="734" name="Google Shape;734;g33533fe8fa9_0_149"/>
          <p:cNvSpPr/>
          <p:nvPr/>
        </p:nvSpPr>
        <p:spPr>
          <a:xfrm>
            <a:off x="4030147" y="5600207"/>
            <a:ext cx="1008000" cy="432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4.7%</a:t>
            </a:r>
            <a:endParaRPr/>
          </a:p>
        </p:txBody>
      </p:sp>
      <p:sp>
        <p:nvSpPr>
          <p:cNvPr id="735" name="Google Shape;735;g33533fe8fa9_0_149"/>
          <p:cNvSpPr/>
          <p:nvPr/>
        </p:nvSpPr>
        <p:spPr>
          <a:xfrm>
            <a:off x="7184436" y="5600204"/>
            <a:ext cx="1008000" cy="4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5.7</a:t>
            </a:r>
            <a:r>
              <a:rPr lang="nl-BE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/>
          </a:p>
        </p:txBody>
      </p:sp>
      <p:sp>
        <p:nvSpPr>
          <p:cNvPr id="736" name="Google Shape;736;g33533fe8fa9_0_149"/>
          <p:cNvSpPr/>
          <p:nvPr/>
        </p:nvSpPr>
        <p:spPr>
          <a:xfrm>
            <a:off x="5607292" y="5600204"/>
            <a:ext cx="1008000" cy="432000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12.3</a:t>
            </a:r>
            <a:r>
              <a:rPr lang="nl-BE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/>
          </a:p>
        </p:txBody>
      </p:sp>
      <p:cxnSp>
        <p:nvCxnSpPr>
          <p:cNvPr id="737" name="Google Shape;737;g33533fe8fa9_0_149"/>
          <p:cNvCxnSpPr>
            <a:endCxn id="734" idx="0"/>
          </p:cNvCxnSpPr>
          <p:nvPr/>
        </p:nvCxnSpPr>
        <p:spPr>
          <a:xfrm flipH="1">
            <a:off x="4534147" y="5174807"/>
            <a:ext cx="1577100" cy="4254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38" name="Google Shape;738;g33533fe8fa9_0_149"/>
          <p:cNvCxnSpPr>
            <a:endCxn id="735" idx="0"/>
          </p:cNvCxnSpPr>
          <p:nvPr/>
        </p:nvCxnSpPr>
        <p:spPr>
          <a:xfrm>
            <a:off x="6111336" y="5174804"/>
            <a:ext cx="1577100" cy="4254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39" name="Google Shape;739;g33533fe8fa9_0_149"/>
          <p:cNvCxnSpPr>
            <a:endCxn id="736" idx="0"/>
          </p:cNvCxnSpPr>
          <p:nvPr/>
        </p:nvCxnSpPr>
        <p:spPr>
          <a:xfrm>
            <a:off x="6111292" y="5174804"/>
            <a:ext cx="0" cy="4254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40" name="Google Shape;740;g33533fe8fa9_0_149"/>
          <p:cNvSpPr txBox="1"/>
          <p:nvPr/>
        </p:nvSpPr>
        <p:spPr>
          <a:xfrm>
            <a:off x="387633" y="5605284"/>
            <a:ext cx="168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dk1"/>
                </a:solidFill>
              </a:rPr>
              <a:t>Toxicity</a:t>
            </a:r>
            <a:endParaRPr/>
          </a:p>
        </p:txBody>
      </p:sp>
      <p:sp>
        <p:nvSpPr>
          <p:cNvPr id="741" name="Google Shape;741;g33533fe8fa9_0_149"/>
          <p:cNvSpPr txBox="1"/>
          <p:nvPr/>
        </p:nvSpPr>
        <p:spPr>
          <a:xfrm>
            <a:off x="2152825" y="3059700"/>
            <a:ext cx="1511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nl-BE" sz="2000">
                <a:solidFill>
                  <a:schemeClr val="dk1"/>
                </a:solidFill>
              </a:rPr>
              <a:t>Longer by </a:t>
            </a:r>
            <a:br>
              <a:rPr lang="nl-BE" sz="2000">
                <a:solidFill>
                  <a:schemeClr val="dk1"/>
                </a:solidFill>
              </a:rPr>
            </a:br>
            <a:r>
              <a:rPr lang="nl-BE" sz="2000">
                <a:solidFill>
                  <a:schemeClr val="dk1"/>
                </a:solidFill>
              </a:rPr>
              <a:t>≥ 6 months</a:t>
            </a:r>
            <a:endParaRPr/>
          </a:p>
        </p:txBody>
      </p:sp>
      <p:sp>
        <p:nvSpPr>
          <p:cNvPr id="742" name="Google Shape;742;g33533fe8fa9_0_149"/>
          <p:cNvSpPr txBox="1"/>
          <p:nvPr/>
        </p:nvSpPr>
        <p:spPr>
          <a:xfrm>
            <a:off x="2196497" y="3824499"/>
            <a:ext cx="1329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dk1"/>
                </a:solidFill>
              </a:rPr>
              <a:t>Lower by 2 grades </a:t>
            </a:r>
            <a:endParaRPr/>
          </a:p>
        </p:txBody>
      </p:sp>
      <p:sp>
        <p:nvSpPr>
          <p:cNvPr id="743" name="Google Shape;743;g33533fe8fa9_0_149"/>
          <p:cNvSpPr txBox="1"/>
          <p:nvPr/>
        </p:nvSpPr>
        <p:spPr>
          <a:xfrm>
            <a:off x="2344907" y="2224470"/>
            <a:ext cx="1326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Favorable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pairs</a:t>
            </a:r>
            <a:endParaRPr/>
          </a:p>
        </p:txBody>
      </p:sp>
      <p:sp>
        <p:nvSpPr>
          <p:cNvPr id="744" name="Google Shape;744;g33533fe8fa9_0_149"/>
          <p:cNvSpPr txBox="1"/>
          <p:nvPr/>
        </p:nvSpPr>
        <p:spPr>
          <a:xfrm>
            <a:off x="2163797" y="4619022"/>
            <a:ext cx="1395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Longer by </a:t>
            </a:r>
            <a:br>
              <a:rPr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≥ 1 </a:t>
            </a:r>
            <a:r>
              <a:rPr lang="nl-BE" sz="2000">
                <a:solidFill>
                  <a:schemeClr val="dk1"/>
                </a:solidFill>
              </a:rPr>
              <a:t>month</a:t>
            </a:r>
            <a:endParaRPr/>
          </a:p>
        </p:txBody>
      </p:sp>
      <p:sp>
        <p:nvSpPr>
          <p:cNvPr id="745" name="Google Shape;745;g33533fe8fa9_0_149"/>
          <p:cNvSpPr txBox="1"/>
          <p:nvPr/>
        </p:nvSpPr>
        <p:spPr>
          <a:xfrm>
            <a:off x="2196497" y="5600194"/>
            <a:ext cx="119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dk1"/>
                </a:solidFill>
              </a:rPr>
              <a:t>Lower</a:t>
            </a:r>
            <a:endParaRPr/>
          </a:p>
        </p:txBody>
      </p:sp>
      <p:sp>
        <p:nvSpPr>
          <p:cNvPr id="746" name="Google Shape;746;g33533fe8fa9_0_149"/>
          <p:cNvSpPr txBox="1"/>
          <p:nvPr/>
        </p:nvSpPr>
        <p:spPr>
          <a:xfrm>
            <a:off x="8263000" y="2561550"/>
            <a:ext cx="168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Contribution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g33533fe8fa9_0_149"/>
          <p:cNvSpPr txBox="1"/>
          <p:nvPr/>
        </p:nvSpPr>
        <p:spPr>
          <a:xfrm>
            <a:off x="8593300" y="3068675"/>
            <a:ext cx="99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dk1"/>
                </a:solidFill>
              </a:rPr>
              <a:t>12.7</a:t>
            </a:r>
            <a:r>
              <a:rPr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/>
          </a:p>
        </p:txBody>
      </p:sp>
      <p:sp>
        <p:nvSpPr>
          <p:cNvPr id="748" name="Google Shape;748;g33533fe8fa9_0_149"/>
          <p:cNvSpPr txBox="1"/>
          <p:nvPr/>
        </p:nvSpPr>
        <p:spPr>
          <a:xfrm>
            <a:off x="8593298" y="3912525"/>
            <a:ext cx="90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nl-BE" sz="2000">
                <a:solidFill>
                  <a:schemeClr val="dk1"/>
                </a:solidFill>
              </a:rPr>
              <a:t>2.7</a:t>
            </a:r>
            <a:r>
              <a:rPr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/>
          </a:p>
        </p:txBody>
      </p:sp>
      <p:sp>
        <p:nvSpPr>
          <p:cNvPr id="749" name="Google Shape;749;g33533fe8fa9_0_149"/>
          <p:cNvSpPr txBox="1"/>
          <p:nvPr/>
        </p:nvSpPr>
        <p:spPr>
          <a:xfrm>
            <a:off x="8593300" y="4756475"/>
            <a:ext cx="99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nl-BE" sz="2000">
                <a:solidFill>
                  <a:schemeClr val="dk1"/>
                </a:solidFill>
              </a:rPr>
              <a:t>0.1</a:t>
            </a:r>
            <a:r>
              <a:rPr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/>
          </a:p>
        </p:txBody>
      </p:sp>
      <p:sp>
        <p:nvSpPr>
          <p:cNvPr id="750" name="Google Shape;750;g33533fe8fa9_0_149"/>
          <p:cNvSpPr txBox="1"/>
          <p:nvPr/>
        </p:nvSpPr>
        <p:spPr>
          <a:xfrm>
            <a:off x="8593297" y="5600200"/>
            <a:ext cx="99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nl-BE" sz="2000">
                <a:solidFill>
                  <a:schemeClr val="dk1"/>
                </a:solidFill>
              </a:rPr>
              <a:t>-1.0</a:t>
            </a:r>
            <a:r>
              <a:rPr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/>
          </a:p>
        </p:txBody>
      </p:sp>
      <p:sp>
        <p:nvSpPr>
          <p:cNvPr id="751" name="Google Shape;751;g33533fe8fa9_0_149"/>
          <p:cNvSpPr txBox="1"/>
          <p:nvPr/>
        </p:nvSpPr>
        <p:spPr>
          <a:xfrm>
            <a:off x="10375052" y="2603834"/>
            <a:ext cx="69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NTB</a:t>
            </a:r>
            <a:endParaRPr/>
          </a:p>
        </p:txBody>
      </p:sp>
      <p:sp>
        <p:nvSpPr>
          <p:cNvPr id="752" name="Google Shape;752;g33533fe8fa9_0_149"/>
          <p:cNvSpPr txBox="1"/>
          <p:nvPr/>
        </p:nvSpPr>
        <p:spPr>
          <a:xfrm>
            <a:off x="9629625" y="3078850"/>
            <a:ext cx="23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nl-BE" sz="2000">
                <a:solidFill>
                  <a:schemeClr val="dk1"/>
                </a:solidFill>
              </a:rPr>
              <a:t>2.7</a:t>
            </a:r>
            <a:r>
              <a:rPr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% (</a:t>
            </a:r>
            <a:r>
              <a:rPr i="1"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=0.0</a:t>
            </a:r>
            <a:r>
              <a:rPr lang="nl-BE" sz="2000">
                <a:solidFill>
                  <a:schemeClr val="dk1"/>
                </a:solidFill>
              </a:rPr>
              <a:t>00</a:t>
            </a:r>
            <a:r>
              <a:rPr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4)</a:t>
            </a:r>
            <a:endParaRPr/>
          </a:p>
        </p:txBody>
      </p:sp>
      <p:sp>
        <p:nvSpPr>
          <p:cNvPr id="753" name="Google Shape;753;g33533fe8fa9_0_149"/>
          <p:cNvSpPr txBox="1"/>
          <p:nvPr/>
        </p:nvSpPr>
        <p:spPr>
          <a:xfrm>
            <a:off x="9629625" y="3922675"/>
            <a:ext cx="23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nl-BE" sz="2000">
                <a:solidFill>
                  <a:schemeClr val="dk1"/>
                </a:solidFill>
              </a:rPr>
              <a:t>5.4</a:t>
            </a:r>
            <a:r>
              <a:rPr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% (</a:t>
            </a:r>
            <a:r>
              <a:rPr i="1"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nl-BE" sz="2000">
                <a:solidFill>
                  <a:schemeClr val="dk1"/>
                </a:solidFill>
              </a:rPr>
              <a:t>&lt;</a:t>
            </a:r>
            <a:r>
              <a:rPr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0.0</a:t>
            </a:r>
            <a:r>
              <a:rPr lang="nl-BE" sz="2000">
                <a:solidFill>
                  <a:schemeClr val="dk1"/>
                </a:solidFill>
              </a:rPr>
              <a:t>001</a:t>
            </a:r>
            <a:r>
              <a:rPr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754" name="Google Shape;754;g33533fe8fa9_0_149"/>
          <p:cNvSpPr txBox="1"/>
          <p:nvPr/>
        </p:nvSpPr>
        <p:spPr>
          <a:xfrm>
            <a:off x="9629625" y="4766625"/>
            <a:ext cx="245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nl-BE" sz="2000">
                <a:solidFill>
                  <a:schemeClr val="dk1"/>
                </a:solidFill>
              </a:rPr>
              <a:t>5.4</a:t>
            </a:r>
            <a:r>
              <a:rPr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% (</a:t>
            </a:r>
            <a:r>
              <a:rPr i="1"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=0.00</a:t>
            </a:r>
            <a:r>
              <a:rPr lang="nl-BE" sz="2000">
                <a:solidFill>
                  <a:schemeClr val="dk1"/>
                </a:solidFill>
              </a:rPr>
              <a:t>02</a:t>
            </a:r>
            <a:r>
              <a:rPr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755" name="Google Shape;755;g33533fe8fa9_0_149"/>
          <p:cNvSpPr txBox="1"/>
          <p:nvPr/>
        </p:nvSpPr>
        <p:spPr>
          <a:xfrm>
            <a:off x="9629625" y="5610375"/>
            <a:ext cx="23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nl-BE" sz="2000">
                <a:solidFill>
                  <a:schemeClr val="dk1"/>
                </a:solidFill>
              </a:rPr>
              <a:t>4.4</a:t>
            </a:r>
            <a:r>
              <a:rPr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% (</a:t>
            </a:r>
            <a:r>
              <a:rPr i="1"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=0.00</a:t>
            </a:r>
            <a:r>
              <a:rPr lang="nl-BE" sz="2000">
                <a:solidFill>
                  <a:schemeClr val="dk1"/>
                </a:solidFill>
              </a:rPr>
              <a:t>8)</a:t>
            </a:r>
            <a:endParaRPr/>
          </a:p>
        </p:txBody>
      </p:sp>
      <p:sp>
        <p:nvSpPr>
          <p:cNvPr id="756" name="Google Shape;756;g33533fe8fa9_0_149"/>
          <p:cNvSpPr txBox="1"/>
          <p:nvPr/>
        </p:nvSpPr>
        <p:spPr>
          <a:xfrm>
            <a:off x="396988" y="6273577"/>
            <a:ext cx="99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Overall</a:t>
            </a:r>
            <a:endParaRPr/>
          </a:p>
        </p:txBody>
      </p:sp>
      <p:sp>
        <p:nvSpPr>
          <p:cNvPr id="757" name="Google Shape;757;g33533fe8fa9_0_149"/>
          <p:cNvSpPr/>
          <p:nvPr/>
        </p:nvSpPr>
        <p:spPr>
          <a:xfrm>
            <a:off x="3999667" y="6299320"/>
            <a:ext cx="1008000" cy="432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51.0%</a:t>
            </a:r>
            <a:endParaRPr/>
          </a:p>
        </p:txBody>
      </p:sp>
      <p:sp>
        <p:nvSpPr>
          <p:cNvPr id="758" name="Google Shape;758;g33533fe8fa9_0_149"/>
          <p:cNvSpPr/>
          <p:nvPr/>
        </p:nvSpPr>
        <p:spPr>
          <a:xfrm>
            <a:off x="7153956" y="6299317"/>
            <a:ext cx="1008000" cy="43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36.6%</a:t>
            </a:r>
            <a:endParaRPr/>
          </a:p>
        </p:txBody>
      </p:sp>
      <p:pic>
        <p:nvPicPr>
          <p:cNvPr id="759" name="Google Shape;759;g33533fe8fa9_0_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575" y="1244275"/>
            <a:ext cx="73914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g33533fe8fa9_0_149"/>
          <p:cNvSpPr txBox="1"/>
          <p:nvPr/>
        </p:nvSpPr>
        <p:spPr>
          <a:xfrm>
            <a:off x="8161950" y="1179475"/>
            <a:ext cx="33405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(simplified output)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g33533fe8fa9_0_14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3533fe8fa9_0_201"/>
          <p:cNvSpPr txBox="1"/>
          <p:nvPr>
            <p:ph type="title"/>
          </p:nvPr>
        </p:nvSpPr>
        <p:spPr>
          <a:xfrm>
            <a:off x="838200" y="1238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/>
              <a:t>GPC analysis of multivariate outcome</a:t>
            </a:r>
            <a:endParaRPr/>
          </a:p>
        </p:txBody>
      </p:sp>
      <p:sp>
        <p:nvSpPr>
          <p:cNvPr id="767" name="Google Shape;767;g33533fe8fa9_0_201"/>
          <p:cNvSpPr txBox="1"/>
          <p:nvPr/>
        </p:nvSpPr>
        <p:spPr>
          <a:xfrm>
            <a:off x="457450" y="1459825"/>
            <a:ext cx="11211900" cy="45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14.4% = (28</a:t>
            </a: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.2% - 15.6%) + (13</a:t>
            </a: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.0% - 10.3%</a:t>
            </a: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+ (5</a:t>
            </a: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.1% - 5.0%</a:t>
            </a: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+ (4</a:t>
            </a: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.7% - 5.7%</a:t>
            </a: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NTB = NTB</a:t>
            </a:r>
            <a:r>
              <a:rPr baseline="-25000"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NTB</a:t>
            </a:r>
            <a:r>
              <a:rPr baseline="-25000"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NTB</a:t>
            </a:r>
            <a:r>
              <a:rPr baseline="-25000"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NTB</a:t>
            </a:r>
            <a:r>
              <a:rPr baseline="-25000"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</a:t>
            </a: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additive c</a:t>
            </a:r>
            <a:r>
              <a:rPr b="0" i="0" lang="nl-BE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ontributions of outcomes: facilitates interpretation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NTB</a:t>
            </a:r>
            <a:r>
              <a:rPr baseline="-25000"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NTB</a:t>
            </a:r>
            <a:r>
              <a:rPr baseline="-25000"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NTB</a:t>
            </a:r>
            <a:r>
              <a:rPr baseline="-25000"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 </a:t>
            </a: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not reflect marginal effects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they depends on previous outcomes (probability of neutral pair)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 Ratio = 51.0% / 36.6% = 1.392 </a:t>
            </a:r>
            <a:endParaRPr/>
          </a:p>
          <a:p>
            <a:pPr indent="-406400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additive or multiplicative decomposition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difficult to understand the contribution of each outcome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8" name="Google Shape;768;g33533fe8fa9_0_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950" y="2965275"/>
            <a:ext cx="489600" cy="460775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g33533fe8fa9_0_20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33533fe8fa9_0_206"/>
          <p:cNvSpPr txBox="1"/>
          <p:nvPr>
            <p:ph type="title"/>
          </p:nvPr>
        </p:nvSpPr>
        <p:spPr>
          <a:xfrm>
            <a:off x="838200" y="-1587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Sensitivity analysis</a:t>
            </a:r>
            <a:endParaRPr/>
          </a:p>
        </p:txBody>
      </p:sp>
      <p:sp>
        <p:nvSpPr>
          <p:cNvPr id="776" name="Google Shape;776;g33533fe8fa9_0_206"/>
          <p:cNvSpPr txBox="1"/>
          <p:nvPr>
            <p:ph idx="1" type="body"/>
          </p:nvPr>
        </p:nvSpPr>
        <p:spPr>
          <a:xfrm>
            <a:off x="838200" y="13684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Sensitivity of the result to the choice of the threshold(s)</a:t>
            </a:r>
            <a:endParaRPr/>
          </a:p>
        </p:txBody>
      </p:sp>
      <p:pic>
        <p:nvPicPr>
          <p:cNvPr id="777" name="Google Shape;777;g33533fe8fa9_0_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9199" y="3853993"/>
            <a:ext cx="4224600" cy="3050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g33533fe8fa9_0_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188" y="1954213"/>
            <a:ext cx="547687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g33533fe8fa9_0_2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3063" y="1954213"/>
            <a:ext cx="5476875" cy="18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g33533fe8fa9_0_2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7713" y="4498863"/>
            <a:ext cx="5457825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g33533fe8fa9_0_2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5495" y="5890638"/>
            <a:ext cx="589062" cy="5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g33533fe8fa9_0_206"/>
          <p:cNvSpPr txBox="1"/>
          <p:nvPr/>
        </p:nvSpPr>
        <p:spPr>
          <a:xfrm>
            <a:off x="1259025" y="5778225"/>
            <a:ext cx="57957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other applications, the choice of the threshold can have substantial impact on the results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g33533fe8fa9_0_20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 txBox="1"/>
          <p:nvPr>
            <p:ph type="title"/>
          </p:nvPr>
        </p:nvSpPr>
        <p:spPr>
          <a:xfrm>
            <a:off x="831850" y="2470535"/>
            <a:ext cx="10515600" cy="11334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nl-BE"/>
              <a:t>Motivating examples</a:t>
            </a:r>
            <a:endParaRPr/>
          </a:p>
        </p:txBody>
      </p:sp>
      <p:sp>
        <p:nvSpPr>
          <p:cNvPr id="135" name="Google Shape;135;p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33be1590239_0_15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BE"/>
              <a:t>Sensitivity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g33be1590239_0_15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pic>
        <p:nvPicPr>
          <p:cNvPr id="791" name="Google Shape;791;g33be1590239_0_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9444" y="1448125"/>
            <a:ext cx="6708161" cy="472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6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/>
              <a:t>3. EB rare disease trial revisited</a:t>
            </a:r>
            <a:endParaRPr/>
          </a:p>
        </p:txBody>
      </p:sp>
      <p:sp>
        <p:nvSpPr>
          <p:cNvPr id="798" name="Google Shape;798;p68"/>
          <p:cNvSpPr txBox="1"/>
          <p:nvPr>
            <p:ph idx="1" type="body"/>
          </p:nvPr>
        </p:nvSpPr>
        <p:spPr>
          <a:xfrm>
            <a:off x="838200" y="1473200"/>
            <a:ext cx="10825480" cy="5222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nl-BE"/>
              <a:t>16 pediatric subjects treated with placebo and diacerin cream in a longitudinal cross-over trial (14 paired)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nl-BE"/>
              <a:t>Patient-centric analysis: blister count and change in QoL at week 4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nl-BE"/>
              <a:t>Uncertainty in blister counts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799" name="Google Shape;799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8765" y="3948112"/>
            <a:ext cx="2266950" cy="26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6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6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/>
              <a:t>EB revisited:</a:t>
            </a:r>
            <a:endParaRPr/>
          </a:p>
        </p:txBody>
      </p:sp>
      <p:pic>
        <p:nvPicPr>
          <p:cNvPr id="806" name="Google Shape;806;p6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260" y="1998710"/>
            <a:ext cx="6147319" cy="1933431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6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70"/>
          <p:cNvSpPr txBox="1"/>
          <p:nvPr>
            <p:ph type="title"/>
          </p:nvPr>
        </p:nvSpPr>
        <p:spPr>
          <a:xfrm>
            <a:off x="838200" y="222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/>
              <a:t>EB revisited: Patient-centric outcome</a:t>
            </a:r>
            <a:endParaRPr/>
          </a:p>
        </p:txBody>
      </p:sp>
      <p:pic>
        <p:nvPicPr>
          <p:cNvPr id="813" name="Google Shape;813;p7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9040" y="1476595"/>
            <a:ext cx="6644640" cy="5272254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7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7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/>
              <a:t>Matched versus unmatched GPC</a:t>
            </a:r>
            <a:br>
              <a:rPr lang="nl-BE"/>
            </a:br>
            <a:endParaRPr/>
          </a:p>
        </p:txBody>
      </p:sp>
      <p:pic>
        <p:nvPicPr>
          <p:cNvPr id="821" name="Google Shape;821;p7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2213" y="1436688"/>
            <a:ext cx="1784668" cy="2979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93710" y="1436688"/>
            <a:ext cx="1902821" cy="3020463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71"/>
          <p:cNvSpPr txBox="1"/>
          <p:nvPr/>
        </p:nvSpPr>
        <p:spPr>
          <a:xfrm>
            <a:off x="1822133" y="4749800"/>
            <a:ext cx="3399712" cy="31265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7644" l="-1252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824" name="Google Shape;824;p71"/>
          <p:cNvSpPr txBox="1"/>
          <p:nvPr/>
        </p:nvSpPr>
        <p:spPr>
          <a:xfrm>
            <a:off x="6505893" y="4749800"/>
            <a:ext cx="3617721" cy="32919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24072" l="-1009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825" name="Google Shape;825;p71"/>
          <p:cNvSpPr txBox="1"/>
          <p:nvPr/>
        </p:nvSpPr>
        <p:spPr>
          <a:xfrm>
            <a:off x="8623631" y="5738459"/>
            <a:ext cx="3853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Konietschke et al</a:t>
            </a:r>
            <a: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Electron J Stat </a:t>
            </a:r>
            <a:r>
              <a:rPr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(2012)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Fay et al.</a:t>
            </a:r>
            <a: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Stat Med.</a:t>
            </a:r>
            <a:r>
              <a:rPr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(2018)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Matsouaka SMMR (2022)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Verbeeck et al. OJRD. (2023)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71"/>
          <p:cNvSpPr txBox="1"/>
          <p:nvPr/>
        </p:nvSpPr>
        <p:spPr>
          <a:xfrm>
            <a:off x="603070" y="5256331"/>
            <a:ext cx="6390640" cy="145097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-104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827" name="Google Shape;827;p7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2" name="Google Shape;83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038875"/>
            <a:ext cx="9652625" cy="4773175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72"/>
          <p:cNvSpPr txBox="1"/>
          <p:nvPr>
            <p:ph type="title"/>
          </p:nvPr>
        </p:nvSpPr>
        <p:spPr>
          <a:xfrm>
            <a:off x="838200" y="365125"/>
            <a:ext cx="10515600" cy="15449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nl-BE"/>
              <a:t>EB revisited: </a:t>
            </a:r>
            <a:br>
              <a:rPr lang="nl-BE"/>
            </a:br>
            <a:r>
              <a:rPr lang="nl-BE"/>
              <a:t>Univariate insufficient evidence, but patient-centric analysis shows treatment effect</a:t>
            </a:r>
            <a:endParaRPr/>
          </a:p>
        </p:txBody>
      </p:sp>
      <p:cxnSp>
        <p:nvCxnSpPr>
          <p:cNvPr id="834" name="Google Shape;834;p72"/>
          <p:cNvCxnSpPr/>
          <p:nvPr/>
        </p:nvCxnSpPr>
        <p:spPr>
          <a:xfrm flipH="1" rot="10800000">
            <a:off x="6215950" y="2254175"/>
            <a:ext cx="3951600" cy="7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5" name="Google Shape;835;p7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73"/>
          <p:cNvSpPr txBox="1"/>
          <p:nvPr>
            <p:ph type="title"/>
          </p:nvPr>
        </p:nvSpPr>
        <p:spPr>
          <a:xfrm>
            <a:off x="838200" y="233045"/>
            <a:ext cx="10515600" cy="15449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/>
              <a:t>EB revisited: less evidence for count outcome</a:t>
            </a:r>
            <a:endParaRPr/>
          </a:p>
        </p:txBody>
      </p:sp>
      <p:pic>
        <p:nvPicPr>
          <p:cNvPr id="841" name="Google Shape;84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375" y="2028030"/>
            <a:ext cx="10305461" cy="4643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2" name="Google Shape;842;p73"/>
          <p:cNvCxnSpPr/>
          <p:nvPr/>
        </p:nvCxnSpPr>
        <p:spPr>
          <a:xfrm flipH="1" rot="10800000">
            <a:off x="3125825" y="2219700"/>
            <a:ext cx="1550700" cy="7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3" name="Google Shape;843;p7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74"/>
          <p:cNvSpPr txBox="1"/>
          <p:nvPr>
            <p:ph type="title"/>
          </p:nvPr>
        </p:nvSpPr>
        <p:spPr>
          <a:xfrm>
            <a:off x="838200" y="365125"/>
            <a:ext cx="11018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/>
              <a:t>EB revisited: accounting for blister uncertainty</a:t>
            </a:r>
            <a:endParaRPr/>
          </a:p>
        </p:txBody>
      </p:sp>
      <p:pic>
        <p:nvPicPr>
          <p:cNvPr id="850" name="Google Shape;85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875" y="1817625"/>
            <a:ext cx="11725992" cy="4728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1" name="Google Shape;851;p74"/>
          <p:cNvCxnSpPr/>
          <p:nvPr/>
        </p:nvCxnSpPr>
        <p:spPr>
          <a:xfrm flipH="1" rot="10800000">
            <a:off x="4171175" y="2081825"/>
            <a:ext cx="1550700" cy="7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2" name="Google Shape;852;p7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75"/>
          <p:cNvSpPr txBox="1"/>
          <p:nvPr>
            <p:ph type="title"/>
          </p:nvPr>
        </p:nvSpPr>
        <p:spPr>
          <a:xfrm>
            <a:off x="254000" y="365125"/>
            <a:ext cx="11823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/>
              <a:t>EB revisited: CI consistent with p-value in this case</a:t>
            </a:r>
            <a:endParaRPr/>
          </a:p>
        </p:txBody>
      </p:sp>
      <p:sp>
        <p:nvSpPr>
          <p:cNvPr id="859" name="Google Shape;859;p7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860" name="Google Shape;860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825625"/>
            <a:ext cx="9505950" cy="403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1" name="Google Shape;861;p75"/>
          <p:cNvCxnSpPr/>
          <p:nvPr/>
        </p:nvCxnSpPr>
        <p:spPr>
          <a:xfrm>
            <a:off x="10617199" y="4666297"/>
            <a:ext cx="0" cy="60452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62" name="Google Shape;862;p75"/>
          <p:cNvSpPr txBox="1"/>
          <p:nvPr/>
        </p:nvSpPr>
        <p:spPr>
          <a:xfrm>
            <a:off x="10050305" y="4179371"/>
            <a:ext cx="14039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permutation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3" name="Google Shape;863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50300" y="5270825"/>
            <a:ext cx="972908" cy="604525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7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81"/>
          <p:cNvSpPr txBox="1"/>
          <p:nvPr>
            <p:ph type="title"/>
          </p:nvPr>
        </p:nvSpPr>
        <p:spPr>
          <a:xfrm>
            <a:off x="831850" y="2438400"/>
            <a:ext cx="10515600" cy="11334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nl-BE"/>
              <a:t>Advanced Topics</a:t>
            </a:r>
            <a:endParaRPr/>
          </a:p>
        </p:txBody>
      </p:sp>
      <p:sp>
        <p:nvSpPr>
          <p:cNvPr id="871" name="Google Shape;871;p8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"/>
          <p:cNvSpPr txBox="1"/>
          <p:nvPr>
            <p:ph type="title"/>
          </p:nvPr>
        </p:nvSpPr>
        <p:spPr>
          <a:xfrm>
            <a:off x="838200" y="1187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/>
              <a:t>1. Composite of survival outcomes</a:t>
            </a:r>
            <a:endParaRPr/>
          </a:p>
        </p:txBody>
      </p:sp>
      <p:sp>
        <p:nvSpPr>
          <p:cNvPr id="142" name="Google Shape;142;p7"/>
          <p:cNvSpPr txBox="1"/>
          <p:nvPr/>
        </p:nvSpPr>
        <p:spPr>
          <a:xfrm>
            <a:off x="9857695" y="6427113"/>
            <a:ext cx="285135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nl-B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Yusuf et al. Lancet (2003)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49399"/>
            <a:ext cx="8101781" cy="2561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59561" y="2215994"/>
            <a:ext cx="4994787" cy="3990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1840" y="3913897"/>
            <a:ext cx="6730135" cy="130584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8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/>
              <a:t>1. Censoring</a:t>
            </a:r>
            <a:endParaRPr/>
          </a:p>
        </p:txBody>
      </p:sp>
      <p:pic>
        <p:nvPicPr>
          <p:cNvPr id="878" name="Google Shape;878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845" y="1855310"/>
            <a:ext cx="5400529" cy="4306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2510" y="2665578"/>
            <a:ext cx="5705330" cy="26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82"/>
          <p:cNvSpPr txBox="1"/>
          <p:nvPr/>
        </p:nvSpPr>
        <p:spPr>
          <a:xfrm>
            <a:off x="1625600" y="1855310"/>
            <a:ext cx="3434080" cy="4306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1" name="Google Shape;881;p82"/>
          <p:cNvCxnSpPr/>
          <p:nvPr/>
        </p:nvCxnSpPr>
        <p:spPr>
          <a:xfrm>
            <a:off x="11785600" y="2537221"/>
            <a:ext cx="0" cy="286512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82" name="Google Shape;882;p82"/>
          <p:cNvSpPr txBox="1"/>
          <p:nvPr/>
        </p:nvSpPr>
        <p:spPr>
          <a:xfrm>
            <a:off x="7792720" y="5461316"/>
            <a:ext cx="192024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Dropout censoring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3" name="Google Shape;883;p82"/>
          <p:cNvSpPr/>
          <p:nvPr/>
        </p:nvSpPr>
        <p:spPr>
          <a:xfrm>
            <a:off x="2785988" y="5262880"/>
            <a:ext cx="2100971" cy="278923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82"/>
          <p:cNvSpPr/>
          <p:nvPr/>
        </p:nvSpPr>
        <p:spPr>
          <a:xfrm>
            <a:off x="7540868" y="5515390"/>
            <a:ext cx="2100971" cy="278923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82"/>
          <p:cNvSpPr txBox="1"/>
          <p:nvPr/>
        </p:nvSpPr>
        <p:spPr>
          <a:xfrm>
            <a:off x="1757680" y="1978223"/>
            <a:ext cx="11480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 of study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82"/>
          <p:cNvSpPr txBox="1"/>
          <p:nvPr/>
        </p:nvSpPr>
        <p:spPr>
          <a:xfrm>
            <a:off x="11043920" y="2193704"/>
            <a:ext cx="11480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 of study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8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84"/>
          <p:cNvSpPr/>
          <p:nvPr/>
        </p:nvSpPr>
        <p:spPr>
          <a:xfrm>
            <a:off x="1994962" y="1234130"/>
            <a:ext cx="8443200" cy="2310600"/>
          </a:xfrm>
          <a:prstGeom prst="rect">
            <a:avLst/>
          </a:prstGeom>
          <a:noFill/>
          <a:ln cap="flat" cmpd="sng" w="381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84"/>
          <p:cNvSpPr txBox="1"/>
          <p:nvPr>
            <p:ph type="title"/>
          </p:nvPr>
        </p:nvSpPr>
        <p:spPr>
          <a:xfrm>
            <a:off x="838200" y="-158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/>
              <a:t>Gehan scoring rule (recap’)</a:t>
            </a:r>
            <a:endParaRPr/>
          </a:p>
        </p:txBody>
      </p:sp>
      <p:sp>
        <p:nvSpPr>
          <p:cNvPr id="895" name="Google Shape;895;p84"/>
          <p:cNvSpPr/>
          <p:nvPr/>
        </p:nvSpPr>
        <p:spPr>
          <a:xfrm>
            <a:off x="1994949" y="3808792"/>
            <a:ext cx="8443200" cy="2310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84"/>
          <p:cNvSpPr txBox="1"/>
          <p:nvPr/>
        </p:nvSpPr>
        <p:spPr>
          <a:xfrm>
            <a:off x="2509075" y="2309275"/>
            <a:ext cx="140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aseline="-25000"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ij </a:t>
            </a: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-1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7" name="Google Shape;897;p84"/>
          <p:cNvCxnSpPr/>
          <p:nvPr/>
        </p:nvCxnSpPr>
        <p:spPr>
          <a:xfrm>
            <a:off x="2178556" y="1658887"/>
            <a:ext cx="893100" cy="0"/>
          </a:xfrm>
          <a:prstGeom prst="straightConnector1">
            <a:avLst/>
          </a:prstGeom>
          <a:noFill/>
          <a:ln cap="flat" cmpd="sng" w="3175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98" name="Google Shape;898;p84"/>
          <p:cNvCxnSpPr/>
          <p:nvPr/>
        </p:nvCxnSpPr>
        <p:spPr>
          <a:xfrm flipH="1" rot="10800000">
            <a:off x="2178557" y="2162044"/>
            <a:ext cx="1667400" cy="900"/>
          </a:xfrm>
          <a:prstGeom prst="straightConnector1">
            <a:avLst/>
          </a:prstGeom>
          <a:noFill/>
          <a:ln cap="flat" cmpd="sng" w="31750">
            <a:solidFill>
              <a:schemeClr val="accent2"/>
            </a:solidFill>
            <a:prstDash val="solid"/>
            <a:miter lim="800000"/>
            <a:headEnd len="sm" w="sm" type="none"/>
            <a:tailEnd len="sm" w="sm" type="oval"/>
          </a:ln>
        </p:spPr>
      </p:cxnSp>
      <p:sp>
        <p:nvSpPr>
          <p:cNvPr id="899" name="Google Shape;899;p84"/>
          <p:cNvSpPr/>
          <p:nvPr/>
        </p:nvSpPr>
        <p:spPr>
          <a:xfrm>
            <a:off x="2996939" y="1478887"/>
            <a:ext cx="360000" cy="360000"/>
          </a:xfrm>
          <a:prstGeom prst="mathMultiply">
            <a:avLst>
              <a:gd fmla="val 23520" name="adj1"/>
            </a:avLst>
          </a:prstGeom>
          <a:solidFill>
            <a:srgbClr val="0070C0"/>
          </a:solidFill>
          <a:ln cap="flat" cmpd="sng" w="15875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0" name="Google Shape;900;p84"/>
          <p:cNvCxnSpPr/>
          <p:nvPr/>
        </p:nvCxnSpPr>
        <p:spPr>
          <a:xfrm>
            <a:off x="8119961" y="2147526"/>
            <a:ext cx="893100" cy="0"/>
          </a:xfrm>
          <a:prstGeom prst="straightConnector1">
            <a:avLst/>
          </a:prstGeom>
          <a:noFill/>
          <a:ln cap="flat" cmpd="sng" w="317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01" name="Google Shape;901;p84"/>
          <p:cNvCxnSpPr/>
          <p:nvPr/>
        </p:nvCxnSpPr>
        <p:spPr>
          <a:xfrm flipH="1" rot="10800000">
            <a:off x="8112265" y="1585980"/>
            <a:ext cx="1667400" cy="900"/>
          </a:xfrm>
          <a:prstGeom prst="straightConnector1">
            <a:avLst/>
          </a:prstGeom>
          <a:noFill/>
          <a:ln cap="flat" cmpd="sng" w="31750">
            <a:solidFill>
              <a:srgbClr val="0070C0"/>
            </a:solidFill>
            <a:prstDash val="solid"/>
            <a:miter lim="800000"/>
            <a:headEnd len="sm" w="sm" type="none"/>
            <a:tailEnd len="sm" w="sm" type="oval"/>
          </a:ln>
        </p:spPr>
      </p:cxnSp>
      <p:sp>
        <p:nvSpPr>
          <p:cNvPr id="902" name="Google Shape;902;p84"/>
          <p:cNvSpPr/>
          <p:nvPr/>
        </p:nvSpPr>
        <p:spPr>
          <a:xfrm>
            <a:off x="8938344" y="1967526"/>
            <a:ext cx="360000" cy="360000"/>
          </a:xfrm>
          <a:prstGeom prst="mathMultiply">
            <a:avLst>
              <a:gd fmla="val 23520" name="adj1"/>
            </a:avLst>
          </a:prstGeom>
          <a:solidFill>
            <a:schemeClr val="accent2"/>
          </a:solidFill>
          <a:ln cap="flat" cmpd="sng" w="158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3" name="Google Shape;903;p84"/>
          <p:cNvCxnSpPr/>
          <p:nvPr/>
        </p:nvCxnSpPr>
        <p:spPr>
          <a:xfrm flipH="1" rot="10800000">
            <a:off x="5155535" y="1655087"/>
            <a:ext cx="1667400" cy="900"/>
          </a:xfrm>
          <a:prstGeom prst="straightConnector1">
            <a:avLst/>
          </a:prstGeom>
          <a:noFill/>
          <a:ln cap="flat" cmpd="sng" w="3175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04" name="Google Shape;904;p84"/>
          <p:cNvSpPr/>
          <p:nvPr/>
        </p:nvSpPr>
        <p:spPr>
          <a:xfrm>
            <a:off x="6766723" y="1449210"/>
            <a:ext cx="360000" cy="360000"/>
          </a:xfrm>
          <a:prstGeom prst="mathMultiply">
            <a:avLst>
              <a:gd fmla="val 23520" name="adj1"/>
            </a:avLst>
          </a:prstGeom>
          <a:solidFill>
            <a:srgbClr val="0070C0"/>
          </a:solidFill>
          <a:ln cap="flat" cmpd="sng" w="15875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5" name="Google Shape;905;p84"/>
          <p:cNvCxnSpPr/>
          <p:nvPr/>
        </p:nvCxnSpPr>
        <p:spPr>
          <a:xfrm flipH="1" rot="10800000">
            <a:off x="5180376" y="2203265"/>
            <a:ext cx="1667400" cy="900"/>
          </a:xfrm>
          <a:prstGeom prst="straightConnector1">
            <a:avLst/>
          </a:prstGeom>
          <a:noFill/>
          <a:ln cap="flat" cmpd="sng" w="317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06" name="Google Shape;906;p84"/>
          <p:cNvSpPr/>
          <p:nvPr/>
        </p:nvSpPr>
        <p:spPr>
          <a:xfrm>
            <a:off x="6791564" y="1997388"/>
            <a:ext cx="360000" cy="360000"/>
          </a:xfrm>
          <a:prstGeom prst="mathMultiply">
            <a:avLst>
              <a:gd fmla="val 23520" name="adj1"/>
            </a:avLst>
          </a:prstGeom>
          <a:solidFill>
            <a:schemeClr val="accent2"/>
          </a:solidFill>
          <a:ln cap="flat" cmpd="sng" w="158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84"/>
          <p:cNvSpPr txBox="1"/>
          <p:nvPr/>
        </p:nvSpPr>
        <p:spPr>
          <a:xfrm>
            <a:off x="1094081" y="1403837"/>
            <a:ext cx="6825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27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b="1" sz="2300">
              <a:solidFill>
                <a:srgbClr val="0070C0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27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b="1" sz="2300">
              <a:solidFill>
                <a:schemeClr val="accent2"/>
              </a:solidFill>
            </a:endParaRPr>
          </a:p>
        </p:txBody>
      </p:sp>
      <p:cxnSp>
        <p:nvCxnSpPr>
          <p:cNvPr id="908" name="Google Shape;908;p84"/>
          <p:cNvCxnSpPr/>
          <p:nvPr/>
        </p:nvCxnSpPr>
        <p:spPr>
          <a:xfrm flipH="1" rot="10800000">
            <a:off x="3815525" y="2162075"/>
            <a:ext cx="660600" cy="6300"/>
          </a:xfrm>
          <a:prstGeom prst="straightConnector1">
            <a:avLst/>
          </a:prstGeom>
          <a:noFill/>
          <a:ln cap="flat" cmpd="sng" w="31750">
            <a:solidFill>
              <a:srgbClr val="9E9E9E"/>
            </a:solidFill>
            <a:prstDash val="dot"/>
            <a:miter lim="800000"/>
            <a:headEnd len="sm" w="sm" type="none"/>
            <a:tailEnd len="sm" w="sm" type="oval"/>
          </a:ln>
        </p:spPr>
      </p:cxnSp>
      <p:sp>
        <p:nvSpPr>
          <p:cNvPr id="909" name="Google Shape;909;p84"/>
          <p:cNvSpPr/>
          <p:nvPr/>
        </p:nvSpPr>
        <p:spPr>
          <a:xfrm>
            <a:off x="4247914" y="1982451"/>
            <a:ext cx="360000" cy="360000"/>
          </a:xfrm>
          <a:prstGeom prst="mathMultiply">
            <a:avLst>
              <a:gd fmla="val 23520" name="adj1"/>
            </a:avLst>
          </a:prstGeom>
          <a:solidFill>
            <a:srgbClr val="9E9E9E"/>
          </a:solidFill>
          <a:ln cap="flat" cmpd="sng" w="158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10" name="Google Shape;910;p84"/>
          <p:cNvCxnSpPr/>
          <p:nvPr/>
        </p:nvCxnSpPr>
        <p:spPr>
          <a:xfrm>
            <a:off x="9714975" y="1580525"/>
            <a:ext cx="297300" cy="6600"/>
          </a:xfrm>
          <a:prstGeom prst="straightConnector1">
            <a:avLst/>
          </a:prstGeom>
          <a:noFill/>
          <a:ln cap="flat" cmpd="sng" w="31750">
            <a:solidFill>
              <a:srgbClr val="9E9E9E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911" name="Google Shape;911;p84"/>
          <p:cNvSpPr/>
          <p:nvPr/>
        </p:nvSpPr>
        <p:spPr>
          <a:xfrm>
            <a:off x="9903448" y="1403823"/>
            <a:ext cx="360000" cy="360000"/>
          </a:xfrm>
          <a:prstGeom prst="mathMultiply">
            <a:avLst>
              <a:gd fmla="val 23520" name="adj1"/>
            </a:avLst>
          </a:prstGeom>
          <a:solidFill>
            <a:srgbClr val="A5A5A5"/>
          </a:solidFill>
          <a:ln cap="flat" cmpd="sng" w="15875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12" name="Google Shape;912;p84"/>
          <p:cNvCxnSpPr/>
          <p:nvPr/>
        </p:nvCxnSpPr>
        <p:spPr>
          <a:xfrm>
            <a:off x="2129756" y="4271337"/>
            <a:ext cx="893100" cy="0"/>
          </a:xfrm>
          <a:prstGeom prst="straightConnector1">
            <a:avLst/>
          </a:prstGeom>
          <a:noFill/>
          <a:ln cap="flat" cmpd="sng" w="3175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13" name="Google Shape;913;p84"/>
          <p:cNvCxnSpPr/>
          <p:nvPr/>
        </p:nvCxnSpPr>
        <p:spPr>
          <a:xfrm flipH="1" rot="10800000">
            <a:off x="2129757" y="4771794"/>
            <a:ext cx="609900" cy="3600"/>
          </a:xfrm>
          <a:prstGeom prst="straightConnector1">
            <a:avLst/>
          </a:prstGeom>
          <a:noFill/>
          <a:ln cap="flat" cmpd="sng" w="31750">
            <a:solidFill>
              <a:schemeClr val="accent2"/>
            </a:solidFill>
            <a:prstDash val="solid"/>
            <a:miter lim="800000"/>
            <a:headEnd len="sm" w="sm" type="none"/>
            <a:tailEnd len="sm" w="sm" type="oval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914" name="Google Shape;914;p84"/>
          <p:cNvSpPr/>
          <p:nvPr/>
        </p:nvSpPr>
        <p:spPr>
          <a:xfrm>
            <a:off x="2948139" y="4091337"/>
            <a:ext cx="360000" cy="360000"/>
          </a:xfrm>
          <a:prstGeom prst="mathMultiply">
            <a:avLst>
              <a:gd fmla="val 23520" name="adj1"/>
            </a:avLst>
          </a:prstGeom>
          <a:solidFill>
            <a:srgbClr val="0070C0"/>
          </a:solidFill>
          <a:ln cap="flat" cmpd="sng" w="15875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15" name="Google Shape;915;p84"/>
          <p:cNvCxnSpPr/>
          <p:nvPr/>
        </p:nvCxnSpPr>
        <p:spPr>
          <a:xfrm>
            <a:off x="8071161" y="4759976"/>
            <a:ext cx="893100" cy="0"/>
          </a:xfrm>
          <a:prstGeom prst="straightConnector1">
            <a:avLst/>
          </a:prstGeom>
          <a:noFill/>
          <a:ln cap="flat" cmpd="sng" w="31750">
            <a:solidFill>
              <a:schemeClr val="accent2"/>
            </a:solidFill>
            <a:prstDash val="solid"/>
            <a:miter lim="800000"/>
            <a:headEnd len="sm" w="sm" type="none"/>
            <a:tailEnd len="sm" w="sm" type="oval"/>
          </a:ln>
        </p:spPr>
      </p:cxnSp>
      <p:cxnSp>
        <p:nvCxnSpPr>
          <p:cNvPr id="916" name="Google Shape;916;p84"/>
          <p:cNvCxnSpPr/>
          <p:nvPr/>
        </p:nvCxnSpPr>
        <p:spPr>
          <a:xfrm flipH="1" rot="10800000">
            <a:off x="8063465" y="4198430"/>
            <a:ext cx="1667400" cy="900"/>
          </a:xfrm>
          <a:prstGeom prst="straightConnector1">
            <a:avLst/>
          </a:prstGeom>
          <a:noFill/>
          <a:ln cap="flat" cmpd="sng" w="3175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17" name="Google Shape;917;p84"/>
          <p:cNvCxnSpPr/>
          <p:nvPr/>
        </p:nvCxnSpPr>
        <p:spPr>
          <a:xfrm flipH="1" rot="10800000">
            <a:off x="2725550" y="4774675"/>
            <a:ext cx="1701900" cy="11400"/>
          </a:xfrm>
          <a:prstGeom prst="straightConnector1">
            <a:avLst/>
          </a:prstGeom>
          <a:noFill/>
          <a:ln cap="flat" cmpd="sng" w="31750">
            <a:solidFill>
              <a:srgbClr val="9E9E9E"/>
            </a:solidFill>
            <a:prstDash val="dot"/>
            <a:miter lim="800000"/>
            <a:headEnd len="sm" w="sm" type="none"/>
            <a:tailEnd len="sm" w="sm" type="oval"/>
          </a:ln>
        </p:spPr>
      </p:cxnSp>
      <p:sp>
        <p:nvSpPr>
          <p:cNvPr id="918" name="Google Shape;918;p84"/>
          <p:cNvSpPr/>
          <p:nvPr/>
        </p:nvSpPr>
        <p:spPr>
          <a:xfrm>
            <a:off x="4199114" y="4594901"/>
            <a:ext cx="360000" cy="360000"/>
          </a:xfrm>
          <a:prstGeom prst="mathMultiply">
            <a:avLst>
              <a:gd fmla="val 23520" name="adj1"/>
            </a:avLst>
          </a:prstGeom>
          <a:solidFill>
            <a:srgbClr val="9E9E9E"/>
          </a:solidFill>
          <a:ln cap="flat" cmpd="sng" w="158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9" name="Google Shape;919;p84"/>
          <p:cNvSpPr/>
          <p:nvPr/>
        </p:nvSpPr>
        <p:spPr>
          <a:xfrm>
            <a:off x="9325898" y="4584073"/>
            <a:ext cx="360000" cy="360000"/>
          </a:xfrm>
          <a:prstGeom prst="mathMultiply">
            <a:avLst>
              <a:gd fmla="val 23520" name="adj1"/>
            </a:avLst>
          </a:prstGeom>
          <a:solidFill>
            <a:srgbClr val="A5A5A5"/>
          </a:solidFill>
          <a:ln cap="flat" cmpd="sng" w="15875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20" name="Google Shape;920;p84"/>
          <p:cNvCxnSpPr/>
          <p:nvPr/>
        </p:nvCxnSpPr>
        <p:spPr>
          <a:xfrm>
            <a:off x="5126957" y="4257819"/>
            <a:ext cx="1237200" cy="5100"/>
          </a:xfrm>
          <a:prstGeom prst="straightConnector1">
            <a:avLst/>
          </a:prstGeom>
          <a:noFill/>
          <a:ln cap="flat" cmpd="sng" w="31750">
            <a:solidFill>
              <a:srgbClr val="0070C0"/>
            </a:solidFill>
            <a:prstDash val="solid"/>
            <a:miter lim="800000"/>
            <a:headEnd len="sm" w="sm" type="none"/>
            <a:tailEnd len="sm" w="sm" type="oval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921" name="Google Shape;921;p84"/>
          <p:cNvCxnSpPr/>
          <p:nvPr/>
        </p:nvCxnSpPr>
        <p:spPr>
          <a:xfrm flipH="1" rot="10800000">
            <a:off x="6342950" y="4273625"/>
            <a:ext cx="571500" cy="10500"/>
          </a:xfrm>
          <a:prstGeom prst="straightConnector1">
            <a:avLst/>
          </a:prstGeom>
          <a:noFill/>
          <a:ln cap="flat" cmpd="sng" w="31750">
            <a:solidFill>
              <a:srgbClr val="9E9E9E"/>
            </a:solidFill>
            <a:prstDash val="dot"/>
            <a:miter lim="800000"/>
            <a:headEnd len="sm" w="sm" type="none"/>
            <a:tailEnd len="sm" w="sm" type="oval"/>
          </a:ln>
        </p:spPr>
      </p:cxnSp>
      <p:sp>
        <p:nvSpPr>
          <p:cNvPr id="922" name="Google Shape;922;p84"/>
          <p:cNvSpPr/>
          <p:nvPr/>
        </p:nvSpPr>
        <p:spPr>
          <a:xfrm>
            <a:off x="6688314" y="4091326"/>
            <a:ext cx="360000" cy="360000"/>
          </a:xfrm>
          <a:prstGeom prst="mathMultiply">
            <a:avLst>
              <a:gd fmla="val 23520" name="adj1"/>
            </a:avLst>
          </a:prstGeom>
          <a:solidFill>
            <a:srgbClr val="9E9E9E"/>
          </a:solidFill>
          <a:ln cap="flat" cmpd="sng" w="15875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23" name="Google Shape;923;p84"/>
          <p:cNvCxnSpPr/>
          <p:nvPr/>
        </p:nvCxnSpPr>
        <p:spPr>
          <a:xfrm>
            <a:off x="8949732" y="4753313"/>
            <a:ext cx="623100" cy="3300"/>
          </a:xfrm>
          <a:prstGeom prst="straightConnector1">
            <a:avLst/>
          </a:prstGeom>
          <a:noFill/>
          <a:ln cap="flat" cmpd="sng" w="31750">
            <a:solidFill>
              <a:srgbClr val="9E9E9E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924" name="Google Shape;924;p84"/>
          <p:cNvSpPr txBox="1"/>
          <p:nvPr/>
        </p:nvSpPr>
        <p:spPr>
          <a:xfrm>
            <a:off x="1094081" y="4167537"/>
            <a:ext cx="6825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27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b="1" sz="2300">
              <a:solidFill>
                <a:srgbClr val="0070C0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27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b="1" sz="2300">
              <a:solidFill>
                <a:schemeClr val="accent2"/>
              </a:solidFill>
            </a:endParaRPr>
          </a:p>
        </p:txBody>
      </p:sp>
      <p:cxnSp>
        <p:nvCxnSpPr>
          <p:cNvPr id="925" name="Google Shape;925;p84"/>
          <p:cNvCxnSpPr/>
          <p:nvPr/>
        </p:nvCxnSpPr>
        <p:spPr>
          <a:xfrm>
            <a:off x="5135320" y="4743007"/>
            <a:ext cx="1237200" cy="5100"/>
          </a:xfrm>
          <a:prstGeom prst="straightConnector1">
            <a:avLst/>
          </a:prstGeom>
          <a:noFill/>
          <a:ln cap="flat" cmpd="sng" w="31750">
            <a:solidFill>
              <a:srgbClr val="FF9900"/>
            </a:solidFill>
            <a:prstDash val="solid"/>
            <a:miter lim="800000"/>
            <a:headEnd len="sm" w="sm" type="none"/>
            <a:tailEnd len="sm" w="sm" type="oval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926" name="Google Shape;926;p84"/>
          <p:cNvCxnSpPr/>
          <p:nvPr/>
        </p:nvCxnSpPr>
        <p:spPr>
          <a:xfrm flipH="1" rot="10800000">
            <a:off x="6351313" y="4758813"/>
            <a:ext cx="571500" cy="10500"/>
          </a:xfrm>
          <a:prstGeom prst="straightConnector1">
            <a:avLst/>
          </a:prstGeom>
          <a:noFill/>
          <a:ln cap="flat" cmpd="sng" w="31750">
            <a:solidFill>
              <a:srgbClr val="9E9E9E"/>
            </a:solidFill>
            <a:prstDash val="dot"/>
            <a:miter lim="800000"/>
            <a:headEnd len="sm" w="sm" type="none"/>
            <a:tailEnd len="sm" w="sm" type="oval"/>
          </a:ln>
        </p:spPr>
      </p:cxnSp>
      <p:sp>
        <p:nvSpPr>
          <p:cNvPr id="927" name="Google Shape;927;p84"/>
          <p:cNvSpPr/>
          <p:nvPr/>
        </p:nvSpPr>
        <p:spPr>
          <a:xfrm>
            <a:off x="6696677" y="4576513"/>
            <a:ext cx="360000" cy="360000"/>
          </a:xfrm>
          <a:prstGeom prst="mathMultiply">
            <a:avLst>
              <a:gd fmla="val 23520" name="adj1"/>
            </a:avLst>
          </a:prstGeom>
          <a:solidFill>
            <a:srgbClr val="9E9E9E"/>
          </a:solidFill>
          <a:ln cap="flat" cmpd="sng" w="15875">
            <a:solidFill>
              <a:srgbClr val="FF99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84"/>
          <p:cNvSpPr txBox="1"/>
          <p:nvPr/>
        </p:nvSpPr>
        <p:spPr>
          <a:xfrm>
            <a:off x="1994950" y="2980113"/>
            <a:ext cx="71142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 sz="2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informative pairs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9" name="Google Shape;929;p84"/>
          <p:cNvSpPr txBox="1"/>
          <p:nvPr/>
        </p:nvSpPr>
        <p:spPr>
          <a:xfrm>
            <a:off x="5520009" y="2373844"/>
            <a:ext cx="1152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aseline="-25000"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ij </a:t>
            </a: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84"/>
          <p:cNvSpPr txBox="1"/>
          <p:nvPr/>
        </p:nvSpPr>
        <p:spPr>
          <a:xfrm>
            <a:off x="8542359" y="2389619"/>
            <a:ext cx="1152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aseline="-25000"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ij </a:t>
            </a: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84"/>
          <p:cNvSpPr txBox="1"/>
          <p:nvPr/>
        </p:nvSpPr>
        <p:spPr>
          <a:xfrm>
            <a:off x="2497637" y="4980425"/>
            <a:ext cx="140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aseline="-25000"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ij </a:t>
            </a: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?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84"/>
          <p:cNvSpPr txBox="1"/>
          <p:nvPr/>
        </p:nvSpPr>
        <p:spPr>
          <a:xfrm>
            <a:off x="5508572" y="5044994"/>
            <a:ext cx="1152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aseline="-25000"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ij </a:t>
            </a: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?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84"/>
          <p:cNvSpPr txBox="1"/>
          <p:nvPr/>
        </p:nvSpPr>
        <p:spPr>
          <a:xfrm>
            <a:off x="8530922" y="5060769"/>
            <a:ext cx="1152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aseline="-25000"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ij </a:t>
            </a: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?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84"/>
          <p:cNvSpPr txBox="1"/>
          <p:nvPr/>
        </p:nvSpPr>
        <p:spPr>
          <a:xfrm>
            <a:off x="1994950" y="5531313"/>
            <a:ext cx="71142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un</a:t>
            </a:r>
            <a:r>
              <a:rPr lang="nl-BE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informative pairs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5" name="Google Shape;935;p84"/>
          <p:cNvSpPr txBox="1"/>
          <p:nvPr/>
        </p:nvSpPr>
        <p:spPr>
          <a:xfrm>
            <a:off x="3352675" y="6185250"/>
            <a:ext cx="59457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analyzed using lower rank outcome(s)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84"/>
          <p:cNvSpPr/>
          <p:nvPr/>
        </p:nvSpPr>
        <p:spPr>
          <a:xfrm>
            <a:off x="2364250" y="6119400"/>
            <a:ext cx="988425" cy="413350"/>
          </a:xfrm>
          <a:custGeom>
            <a:rect b="b" l="l" r="r" t="t"/>
            <a:pathLst>
              <a:path extrusionOk="0" h="16534" w="39537">
                <a:moveTo>
                  <a:pt x="0" y="0"/>
                </a:moveTo>
                <a:lnTo>
                  <a:pt x="0" y="16534"/>
                </a:lnTo>
                <a:lnTo>
                  <a:pt x="39537" y="16534"/>
                </a:ln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937" name="Google Shape;937;p84"/>
          <p:cNvSpPr/>
          <p:nvPr/>
        </p:nvSpPr>
        <p:spPr>
          <a:xfrm>
            <a:off x="9572823" y="4018885"/>
            <a:ext cx="360000" cy="360000"/>
          </a:xfrm>
          <a:prstGeom prst="mathMultiply">
            <a:avLst>
              <a:gd fmla="val 23520" name="adj1"/>
            </a:avLst>
          </a:prstGeom>
          <a:solidFill>
            <a:srgbClr val="0070C0"/>
          </a:solidFill>
          <a:ln cap="flat" cmpd="sng" w="15875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8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Google Shape;944;g3371915fedd_1_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9025" y="1720388"/>
            <a:ext cx="5772150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g3371915fedd_1_168"/>
          <p:cNvPicPr preferRelativeResize="0"/>
          <p:nvPr/>
        </p:nvPicPr>
        <p:blipFill rotWithShape="1">
          <a:blip r:embed="rId4">
            <a:alphaModFix/>
          </a:blip>
          <a:srcRect b="16777" l="0" r="0" t="0"/>
          <a:stretch/>
        </p:blipFill>
        <p:spPr>
          <a:xfrm>
            <a:off x="952500" y="1690825"/>
            <a:ext cx="5464300" cy="3880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6" name="Google Shape;946;g3371915fedd_1_168"/>
          <p:cNvCxnSpPr/>
          <p:nvPr/>
        </p:nvCxnSpPr>
        <p:spPr>
          <a:xfrm flipH="1" rot="10800000">
            <a:off x="5872150" y="4972600"/>
            <a:ext cx="1256400" cy="873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47" name="Google Shape;947;g3371915fedd_1_168"/>
          <p:cNvSpPr txBox="1"/>
          <p:nvPr/>
        </p:nvSpPr>
        <p:spPr>
          <a:xfrm>
            <a:off x="6944025" y="5683675"/>
            <a:ext cx="4962300" cy="10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survivor in the </a:t>
            </a:r>
            <a:r>
              <a:rPr lang="nl-BE" sz="2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other group</a:t>
            </a: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at the time of the observed event.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48" name="Google Shape;948;g3371915fedd_1_168"/>
          <p:cNvCxnSpPr/>
          <p:nvPr/>
        </p:nvCxnSpPr>
        <p:spPr>
          <a:xfrm flipH="1" rot="10800000">
            <a:off x="5775925" y="6232250"/>
            <a:ext cx="1168200" cy="8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49" name="Google Shape;949;g3371915fedd_1_168"/>
          <p:cNvSpPr txBox="1"/>
          <p:nvPr/>
        </p:nvSpPr>
        <p:spPr>
          <a:xfrm>
            <a:off x="7051725" y="3634075"/>
            <a:ext cx="4962300" cy="14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 1 out 4 individuals </a:t>
            </a:r>
            <a:r>
              <a:rPr lang="nl-BE" sz="2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in the other group</a:t>
            </a: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will</a:t>
            </a: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survive up to the time of the observed event.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0" name="Google Shape;950;g3371915fedd_1_168"/>
          <p:cNvCxnSpPr/>
          <p:nvPr/>
        </p:nvCxnSpPr>
        <p:spPr>
          <a:xfrm>
            <a:off x="6765125" y="2300275"/>
            <a:ext cx="1137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1" name="Google Shape;951;g3371915fedd_1_168"/>
          <p:cNvSpPr txBox="1"/>
          <p:nvPr/>
        </p:nvSpPr>
        <p:spPr>
          <a:xfrm>
            <a:off x="8402850" y="2380200"/>
            <a:ext cx="17445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event type indicators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g3371915fedd_1_168"/>
          <p:cNvSpPr txBox="1"/>
          <p:nvPr/>
        </p:nvSpPr>
        <p:spPr>
          <a:xfrm>
            <a:off x="6792575" y="2380200"/>
            <a:ext cx="13869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to event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(right-censored)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3" name="Google Shape;953;g3371915fedd_1_168"/>
          <p:cNvCxnSpPr/>
          <p:nvPr/>
        </p:nvCxnSpPr>
        <p:spPr>
          <a:xfrm>
            <a:off x="8296575" y="2299325"/>
            <a:ext cx="1008600" cy="2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4" name="Google Shape;954;g3371915fedd_1_168"/>
          <p:cNvSpPr txBox="1"/>
          <p:nvPr>
            <p:ph type="title"/>
          </p:nvPr>
        </p:nvSpPr>
        <p:spPr>
          <a:xfrm>
            <a:off x="838200" y="-158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/>
              <a:t>Peron scoring rule (example)</a:t>
            </a:r>
            <a:endParaRPr/>
          </a:p>
        </p:txBody>
      </p:sp>
      <p:sp>
        <p:nvSpPr>
          <p:cNvPr id="955" name="Google Shape;955;g3371915fedd_1_16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pic>
        <p:nvPicPr>
          <p:cNvPr id="956" name="Google Shape;956;g3371915fedd_1_1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88" y="5683663"/>
            <a:ext cx="5915025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3371915fedd_1_196"/>
          <p:cNvSpPr/>
          <p:nvPr/>
        </p:nvSpPr>
        <p:spPr>
          <a:xfrm>
            <a:off x="9791300" y="6570200"/>
            <a:ext cx="752700" cy="287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g3371915fedd_1_196"/>
          <p:cNvSpPr txBox="1"/>
          <p:nvPr>
            <p:ph idx="4294967295" type="title"/>
          </p:nvPr>
        </p:nvSpPr>
        <p:spPr>
          <a:xfrm>
            <a:off x="838200" y="-158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/>
              <a:t>Peron scoring rule (formula)</a:t>
            </a:r>
            <a:endParaRPr/>
          </a:p>
        </p:txBody>
      </p:sp>
      <p:sp>
        <p:nvSpPr>
          <p:cNvPr id="964" name="Google Shape;964;g3371915fedd_1_196"/>
          <p:cNvSpPr txBox="1"/>
          <p:nvPr/>
        </p:nvSpPr>
        <p:spPr>
          <a:xfrm>
            <a:off x="4699500" y="6261850"/>
            <a:ext cx="243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Péron et al. SMMR (2016)</a:t>
            </a:r>
            <a:endParaRPr i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g3371915fedd_1_19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pic>
        <p:nvPicPr>
          <p:cNvPr id="966" name="Google Shape;966;g3371915fedd_1_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175" y="1227950"/>
            <a:ext cx="9324975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g3371915fedd_1_196"/>
          <p:cNvSpPr txBox="1"/>
          <p:nvPr/>
        </p:nvSpPr>
        <p:spPr>
          <a:xfrm>
            <a:off x="368025" y="4942700"/>
            <a:ext cx="1744500" cy="8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event type indicators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nl-B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censored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nl-B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event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8" name="Google Shape;968;g3371915fedd_1_196"/>
          <p:cNvSpPr txBox="1"/>
          <p:nvPr/>
        </p:nvSpPr>
        <p:spPr>
          <a:xfrm>
            <a:off x="10629500" y="1309825"/>
            <a:ext cx="12741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pairwise score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g3371915fedd_1_196"/>
          <p:cNvSpPr txBox="1"/>
          <p:nvPr/>
        </p:nvSpPr>
        <p:spPr>
          <a:xfrm>
            <a:off x="4815000" y="5093975"/>
            <a:ext cx="301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‘Similar’ right-censored event times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g3371915fedd_1_196"/>
          <p:cNvSpPr txBox="1"/>
          <p:nvPr/>
        </p:nvSpPr>
        <p:spPr>
          <a:xfrm>
            <a:off x="7892425" y="5041775"/>
            <a:ext cx="26517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 right-censored event time for the experimental arm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g3371915fedd_1_196"/>
          <p:cNvSpPr txBox="1"/>
          <p:nvPr/>
        </p:nvSpPr>
        <p:spPr>
          <a:xfrm>
            <a:off x="2112525" y="5069150"/>
            <a:ext cx="26517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 right-censored event time for the control arm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3371915fedd_1_17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/>
              <a:t>Handling right-</a:t>
            </a:r>
            <a:r>
              <a:rPr lang="nl-BE"/>
              <a:t>censoring with BuyseTest</a:t>
            </a:r>
            <a:endParaRPr/>
          </a:p>
        </p:txBody>
      </p:sp>
      <p:sp>
        <p:nvSpPr>
          <p:cNvPr id="978" name="Google Shape;978;g3371915fedd_1_179"/>
          <p:cNvSpPr txBox="1"/>
          <p:nvPr>
            <p:ph idx="1" type="body"/>
          </p:nvPr>
        </p:nvSpPr>
        <p:spPr>
          <a:xfrm>
            <a:off x="914400" y="1877640"/>
            <a:ext cx="10515600" cy="4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nl-BE" u="sng"/>
              <a:t>Naïve approaches</a:t>
            </a:r>
            <a:r>
              <a:rPr lang="nl-BE"/>
              <a:t>: </a:t>
            </a:r>
            <a:r>
              <a:rPr lang="nl-BE" sz="1800"/>
              <a:t>(BuyseTest: scoring.rule = "Gehan“)</a:t>
            </a:r>
            <a:endParaRPr/>
          </a:p>
          <a:p>
            <a:pPr indent="-3746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nl-BE" sz="2300"/>
              <a:t>uninformative pairs = 0</a:t>
            </a:r>
            <a:endParaRPr sz="2300"/>
          </a:p>
          <a:p>
            <a:pPr indent="-3746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nl-BE" sz="2300"/>
              <a:t>biased but easy to carry out and preserve type 1 error control </a:t>
            </a:r>
            <a:endParaRPr sz="2300"/>
          </a:p>
          <a:p>
            <a:pPr indent="0" lvl="0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241934" lvl="0" marL="2286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u="sng"/>
              <a:t>Imputation</a:t>
            </a:r>
            <a:r>
              <a:rPr lang="nl-BE" u="sng"/>
              <a:t> approaches</a:t>
            </a:r>
            <a:r>
              <a:rPr lang="nl-BE"/>
              <a:t>: </a:t>
            </a:r>
            <a:r>
              <a:rPr lang="nl-BE" sz="1800"/>
              <a:t>(BuyseTest: scoring.rule = “Peron”)</a:t>
            </a:r>
            <a:endParaRPr/>
          </a:p>
          <a:p>
            <a:pPr indent="-381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nl-BE" sz="2400"/>
              <a:t>estimate a probability per pair based on a survival model</a:t>
            </a:r>
            <a:endParaRPr sz="2400"/>
          </a:p>
          <a:p>
            <a:pPr indent="-381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nl-BE" sz="2400"/>
              <a:t>default model: Kaplan-Meier stratified on treatment arm </a:t>
            </a:r>
            <a:endParaRPr sz="2400"/>
          </a:p>
          <a:p>
            <a:pPr indent="-381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nl-BE" sz="2400"/>
              <a:t>estimation and uncertainty quantification is more com</a:t>
            </a:r>
            <a:r>
              <a:rPr lang="nl-BE" sz="2400"/>
              <a:t>plex</a:t>
            </a:r>
            <a:endParaRPr sz="2400"/>
          </a:p>
          <a:p>
            <a:pPr indent="0" lvl="0" marL="1371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nl-BE" sz="2400"/>
              <a:t>                 </a:t>
            </a:r>
            <a:endParaRPr sz="2400"/>
          </a:p>
          <a:p>
            <a:pPr indent="-241934" lvl="0" marL="2286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sz="2400"/>
              <a:t>Add-hoc/other </a:t>
            </a:r>
            <a:r>
              <a:rPr lang="nl-BE" u="sng"/>
              <a:t> approaches</a:t>
            </a:r>
            <a:r>
              <a:rPr lang="nl-BE"/>
              <a:t>: </a:t>
            </a:r>
            <a:r>
              <a:rPr lang="nl-BE" sz="1800"/>
              <a:t>(BuyseTest: correction.uninf=1 or 2)</a:t>
            </a:r>
            <a:endParaRPr sz="1800"/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/>
              <a:t>                  </a:t>
            </a:r>
            <a:r>
              <a:rPr lang="nl-BE" sz="2400"/>
              <a:t>superior alternatives</a:t>
            </a:r>
            <a:endParaRPr sz="1800"/>
          </a:p>
        </p:txBody>
      </p:sp>
      <p:sp>
        <p:nvSpPr>
          <p:cNvPr id="979" name="Google Shape;979;g3371915fedd_1_179"/>
          <p:cNvSpPr txBox="1"/>
          <p:nvPr/>
        </p:nvSpPr>
        <p:spPr>
          <a:xfrm>
            <a:off x="9649025" y="3488250"/>
            <a:ext cx="243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Péron</a:t>
            </a:r>
            <a: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et al. SMMR (2016)</a:t>
            </a:r>
            <a:endParaRPr i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g3371915fedd_1_179"/>
          <p:cNvSpPr txBox="1"/>
          <p:nvPr/>
        </p:nvSpPr>
        <p:spPr>
          <a:xfrm>
            <a:off x="9649025" y="2167073"/>
            <a:ext cx="2282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Gehan Biometrika (1965)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g3371915fedd_1_179"/>
          <p:cNvSpPr txBox="1"/>
          <p:nvPr/>
        </p:nvSpPr>
        <p:spPr>
          <a:xfrm>
            <a:off x="9574775" y="4698975"/>
            <a:ext cx="24312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Ozenne et al. SMMR (2021)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g3371915fedd_1_179"/>
          <p:cNvSpPr txBox="1"/>
          <p:nvPr/>
        </p:nvSpPr>
        <p:spPr>
          <a:xfrm>
            <a:off x="9284225" y="5622475"/>
            <a:ext cx="30123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Péron et al. Biometrical (2021)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g3371915fedd_1_179"/>
          <p:cNvSpPr/>
          <p:nvPr/>
        </p:nvSpPr>
        <p:spPr>
          <a:xfrm>
            <a:off x="1624025" y="6045550"/>
            <a:ext cx="362100" cy="328500"/>
          </a:xfrm>
          <a:prstGeom prst="noSmoking">
            <a:avLst>
              <a:gd fmla="val 18750" name="adj"/>
            </a:avLst>
          </a:prstGeom>
          <a:solidFill>
            <a:srgbClr val="C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g3371915fedd_1_17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337ea67d3d5_0_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/>
              <a:t>Using build-in imputation approach</a:t>
            </a:r>
            <a:endParaRPr/>
          </a:p>
        </p:txBody>
      </p:sp>
      <p:pic>
        <p:nvPicPr>
          <p:cNvPr id="991" name="Google Shape;991;g337ea67d3d5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900" y="1690825"/>
            <a:ext cx="10363894" cy="1178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g337ea67d3d5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8900" y="2869640"/>
            <a:ext cx="10363894" cy="1221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g337ea67d3d5_0_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8900" y="4243462"/>
            <a:ext cx="10363898" cy="1194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g337ea67d3d5_0_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5064" y="5498490"/>
            <a:ext cx="10629636" cy="12165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5" name="Google Shape;995;g337ea67d3d5_0_25"/>
          <p:cNvCxnSpPr/>
          <p:nvPr/>
        </p:nvCxnSpPr>
        <p:spPr>
          <a:xfrm flipH="1" rot="10800000">
            <a:off x="6181050" y="2465075"/>
            <a:ext cx="2602500" cy="1710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6" name="Google Shape;996;g337ea67d3d5_0_25"/>
          <p:cNvCxnSpPr/>
          <p:nvPr/>
        </p:nvCxnSpPr>
        <p:spPr>
          <a:xfrm flipH="1" rot="10800000">
            <a:off x="6181050" y="5049750"/>
            <a:ext cx="2602500" cy="1710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7" name="Google Shape;997;g337ea67d3d5_0_25"/>
          <p:cNvSpPr txBox="1"/>
          <p:nvPr/>
        </p:nvSpPr>
        <p:spPr>
          <a:xfrm>
            <a:off x="8384050" y="2482175"/>
            <a:ext cx="3878400" cy="17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store pairwise score (U</a:t>
            </a:r>
            <a:r>
              <a:rPr baseline="-25000"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ij</a:t>
            </a: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memory intensive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8" name="Google Shape;998;g337ea67d3d5_0_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50870" y="3024938"/>
            <a:ext cx="589062" cy="5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g337ea67d3d5_0_2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3371915fedd_1_218"/>
          <p:cNvSpPr txBox="1"/>
          <p:nvPr>
            <p:ph type="title"/>
          </p:nvPr>
        </p:nvSpPr>
        <p:spPr>
          <a:xfrm>
            <a:off x="838200" y="-920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/>
              <a:t>Several other corrections </a:t>
            </a:r>
            <a:endParaRPr/>
          </a:p>
        </p:txBody>
      </p:sp>
      <p:sp>
        <p:nvSpPr>
          <p:cNvPr id="1006" name="Google Shape;1006;g3371915fedd_1_218"/>
          <p:cNvSpPr txBox="1"/>
          <p:nvPr>
            <p:ph idx="1" type="body"/>
          </p:nvPr>
        </p:nvSpPr>
        <p:spPr>
          <a:xfrm>
            <a:off x="914400" y="1268050"/>
            <a:ext cx="10515600" cy="43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nl-BE" u="sng"/>
              <a:t>Naïve approaches</a:t>
            </a:r>
            <a:r>
              <a:rPr lang="nl-BE"/>
              <a:t>: </a:t>
            </a:r>
            <a:endParaRPr/>
          </a:p>
          <a:p>
            <a:pPr indent="-3810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2400"/>
              <a:buChar char="-"/>
            </a:pPr>
            <a:r>
              <a:rPr lang="nl-BE" sz="2400">
                <a:solidFill>
                  <a:srgbClr val="A5A5A5"/>
                </a:solidFill>
              </a:rPr>
              <a:t>Gehan: uninformative pairs = 0</a:t>
            </a:r>
            <a:endParaRPr sz="2400">
              <a:solidFill>
                <a:srgbClr val="A5A5A5"/>
              </a:solidFill>
            </a:endParaRPr>
          </a:p>
          <a:p>
            <a:pPr indent="-3810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nl-BE" sz="2400"/>
              <a:t>Harrell: ignore uninformative pairs</a:t>
            </a:r>
            <a:endParaRPr sz="2400"/>
          </a:p>
          <a:p>
            <a:pPr indent="0" lvl="0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241934" lvl="0" marL="2286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u="sng"/>
              <a:t>Imputation approaches</a:t>
            </a:r>
            <a:r>
              <a:rPr lang="nl-BE"/>
              <a:t>: </a:t>
            </a:r>
            <a:r>
              <a:rPr lang="nl-BE" sz="2400"/>
              <a:t>survival model</a:t>
            </a:r>
            <a:endParaRPr/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nl-BE" sz="2400"/>
              <a:t>Latta: </a:t>
            </a:r>
            <a:r>
              <a:rPr lang="nl-BE" sz="2400"/>
              <a:t>Kaplan-Meier (common to both arms)</a:t>
            </a:r>
            <a:endParaRPr sz="2400"/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400"/>
              <a:buChar char="-"/>
            </a:pPr>
            <a:r>
              <a:rPr lang="nl-BE" sz="2400">
                <a:solidFill>
                  <a:srgbClr val="9E9E9E"/>
                </a:solidFill>
              </a:rPr>
              <a:t>Peron: Kaplan</a:t>
            </a:r>
            <a:r>
              <a:rPr lang="nl-BE" sz="2400">
                <a:solidFill>
                  <a:srgbClr val="9E9E9E"/>
                </a:solidFill>
              </a:rPr>
              <a:t>-Meier stratified on treatment arm </a:t>
            </a:r>
            <a:endParaRPr sz="2400">
              <a:solidFill>
                <a:srgbClr val="9E9E9E"/>
              </a:solidFill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nl-BE" sz="2400"/>
              <a:t>Efron: same but</a:t>
            </a:r>
            <a:r>
              <a:rPr lang="nl-BE" sz="2400"/>
              <a:t> constrained to 0 at end of follow-up</a:t>
            </a:r>
            <a:endParaRPr sz="2400"/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nl-BE" sz="2400"/>
              <a:t>De Backer: use extreme value tail model</a:t>
            </a:r>
            <a:endParaRPr sz="2400"/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 u="sng"/>
          </a:p>
          <a:p>
            <a:pPr indent="-241934" lvl="0" marL="2286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u="sng"/>
              <a:t>Weighting </a:t>
            </a:r>
            <a:r>
              <a:rPr lang="nl-BE" u="sng"/>
              <a:t>approaches</a:t>
            </a:r>
            <a:r>
              <a:rPr lang="nl-BE"/>
              <a:t>: inverse probability of censoring</a:t>
            </a:r>
            <a:endParaRPr sz="1800"/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nl-BE" sz="2400"/>
              <a:t>Datta: pairs with censored event weight 0</a:t>
            </a:r>
            <a:endParaRPr sz="2400"/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nl-BE" sz="2400"/>
              <a:t>Dong: ‘Gehan’-like alternative </a:t>
            </a:r>
            <a:endParaRPr sz="2400"/>
          </a:p>
        </p:txBody>
      </p:sp>
      <p:sp>
        <p:nvSpPr>
          <p:cNvPr id="1007" name="Google Shape;1007;g3371915fedd_1_218"/>
          <p:cNvSpPr txBox="1"/>
          <p:nvPr/>
        </p:nvSpPr>
        <p:spPr>
          <a:xfrm>
            <a:off x="914400" y="895350"/>
            <a:ext cx="9506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</a:t>
            </a:r>
            <a: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Deltuvaite-Thomas et al. Biometrical journal (2022) </a:t>
            </a:r>
            <a:r>
              <a:rPr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an overview</a:t>
            </a:r>
            <a:endParaRPr/>
          </a:p>
        </p:txBody>
      </p:sp>
      <p:sp>
        <p:nvSpPr>
          <p:cNvPr id="1008" name="Google Shape;1008;g3371915fedd_1_218"/>
          <p:cNvSpPr txBox="1"/>
          <p:nvPr/>
        </p:nvSpPr>
        <p:spPr>
          <a:xfrm>
            <a:off x="9649021" y="2844750"/>
            <a:ext cx="228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Latta Biometrika (1977) </a:t>
            </a:r>
            <a:endParaRPr/>
          </a:p>
        </p:txBody>
      </p:sp>
      <p:sp>
        <p:nvSpPr>
          <p:cNvPr id="1009" name="Google Shape;1009;g3371915fedd_1_218"/>
          <p:cNvSpPr txBox="1"/>
          <p:nvPr/>
        </p:nvSpPr>
        <p:spPr>
          <a:xfrm>
            <a:off x="9649025" y="3183450"/>
            <a:ext cx="243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-BE" sz="16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Péron et al. SMMR (2016)</a:t>
            </a:r>
            <a:endParaRPr i="1" sz="1600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g3371915fedd_1_218"/>
          <p:cNvSpPr txBox="1"/>
          <p:nvPr/>
        </p:nvSpPr>
        <p:spPr>
          <a:xfrm>
            <a:off x="9649025" y="1557473"/>
            <a:ext cx="2282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-BE" sz="16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Gehan Biometrika (1965)</a:t>
            </a:r>
            <a:endParaRPr>
              <a:solidFill>
                <a:srgbClr val="9E9E9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g3371915fedd_1_218"/>
          <p:cNvSpPr txBox="1"/>
          <p:nvPr/>
        </p:nvSpPr>
        <p:spPr>
          <a:xfrm>
            <a:off x="8630825" y="3510400"/>
            <a:ext cx="3449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Efron Proc 5th Berkeley Symposium on </a:t>
            </a:r>
            <a: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Math.</a:t>
            </a:r>
            <a: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Stat. and Proba. (1967)</a:t>
            </a:r>
            <a:endParaRPr/>
          </a:p>
        </p:txBody>
      </p:sp>
      <p:sp>
        <p:nvSpPr>
          <p:cNvPr id="1012" name="Google Shape;1012;g3371915fedd_1_218"/>
          <p:cNvSpPr txBox="1"/>
          <p:nvPr/>
        </p:nvSpPr>
        <p:spPr>
          <a:xfrm>
            <a:off x="9649025" y="1908300"/>
            <a:ext cx="2543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Harrell et al. JAMA (1982)</a:t>
            </a:r>
            <a:endParaRPr/>
          </a:p>
        </p:txBody>
      </p:sp>
      <p:sp>
        <p:nvSpPr>
          <p:cNvPr id="1013" name="Google Shape;1013;g3371915fedd_1_218"/>
          <p:cNvSpPr txBox="1"/>
          <p:nvPr/>
        </p:nvSpPr>
        <p:spPr>
          <a:xfrm>
            <a:off x="7241700" y="4801100"/>
            <a:ext cx="468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Datta et al. Scandinavian Journal of Statistics (2010)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g3371915fedd_1_218"/>
          <p:cNvSpPr txBox="1"/>
          <p:nvPr/>
        </p:nvSpPr>
        <p:spPr>
          <a:xfrm>
            <a:off x="7010400" y="5158950"/>
            <a:ext cx="506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Dong et al. Journal of Biopharmaceutical Statistics (2020)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5" name="Google Shape;1015;g3371915fedd_1_218"/>
          <p:cNvSpPr txBox="1"/>
          <p:nvPr/>
        </p:nvSpPr>
        <p:spPr>
          <a:xfrm>
            <a:off x="9304901" y="4023775"/>
            <a:ext cx="271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Backer Pharm Stat. (2023)</a:t>
            </a:r>
            <a:endParaRPr/>
          </a:p>
        </p:txBody>
      </p:sp>
      <p:sp>
        <p:nvSpPr>
          <p:cNvPr id="1016" name="Google Shape;1016;g3371915fedd_1_21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pic>
        <p:nvPicPr>
          <p:cNvPr id="1017" name="Google Shape;1017;g3371915fedd_1_218"/>
          <p:cNvPicPr preferRelativeResize="0"/>
          <p:nvPr/>
        </p:nvPicPr>
        <p:blipFill rotWithShape="1">
          <a:blip r:embed="rId3">
            <a:alphaModFix/>
          </a:blip>
          <a:srcRect b="36614" l="15363" r="16293" t="37710"/>
          <a:stretch/>
        </p:blipFill>
        <p:spPr>
          <a:xfrm>
            <a:off x="392240" y="6017650"/>
            <a:ext cx="901470" cy="338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8" name="Google Shape;1018;g3371915fedd_1_218"/>
          <p:cNvCxnSpPr>
            <a:endCxn id="1017" idx="0"/>
          </p:cNvCxnSpPr>
          <p:nvPr/>
        </p:nvCxnSpPr>
        <p:spPr>
          <a:xfrm>
            <a:off x="836075" y="2843950"/>
            <a:ext cx="6900" cy="3173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9" name="Google Shape;1019;g3371915fedd_1_218"/>
          <p:cNvSpPr txBox="1"/>
          <p:nvPr/>
        </p:nvSpPr>
        <p:spPr>
          <a:xfrm>
            <a:off x="1439925" y="5695675"/>
            <a:ext cx="102627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Kaplan Meier estimators (</a:t>
            </a:r>
            <a:r>
              <a:rPr lang="nl-B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aseline="-25000" lang="nl-B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KM</a:t>
            </a:r>
            <a:r>
              <a:rPr lang="nl-B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(t) </a:t>
            </a:r>
            <a:r>
              <a:rPr lang="nl-B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event of interest, </a:t>
            </a:r>
            <a:r>
              <a:rPr lang="nl-B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aseline="-25000" lang="nl-B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KM</a:t>
            </a:r>
            <a:r>
              <a:rPr lang="nl-B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(t) censoring</a:t>
            </a:r>
            <a:r>
              <a:rPr lang="nl-B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satisfy: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aseline="-25000" lang="nl-B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KM</a:t>
            </a:r>
            <a:r>
              <a:rPr lang="nl-B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(t) . C</a:t>
            </a:r>
            <a:r>
              <a:rPr baseline="-25000" lang="nl-B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KM</a:t>
            </a:r>
            <a:r>
              <a:rPr lang="nl-B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(t) = number still at risk at time t+ / sample size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-&gt; similarities between weighting and imputation: Efron/Datta           Peron/Dong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3371915fedd_1_265"/>
          <p:cNvSpPr txBox="1"/>
          <p:nvPr>
            <p:ph idx="1" type="body"/>
          </p:nvPr>
        </p:nvSpPr>
        <p:spPr>
          <a:xfrm>
            <a:off x="914400" y="1268051"/>
            <a:ext cx="10515600" cy="52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nl-BE" u="sng"/>
              <a:t>Naïve approaches</a:t>
            </a:r>
            <a:r>
              <a:rPr lang="nl-BE"/>
              <a:t>: </a:t>
            </a:r>
            <a:endParaRPr/>
          </a:p>
          <a:p>
            <a:pPr indent="-3810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400"/>
              <a:buChar char="-"/>
            </a:pPr>
            <a:r>
              <a:rPr lang="nl-BE" sz="2400">
                <a:solidFill>
                  <a:srgbClr val="00B050"/>
                </a:solidFill>
              </a:rPr>
              <a:t>Gehan: uninformative pairs = 0</a:t>
            </a:r>
            <a:endParaRPr sz="2400">
              <a:solidFill>
                <a:srgbClr val="00B050"/>
              </a:solidFill>
            </a:endParaRPr>
          </a:p>
          <a:p>
            <a:pPr indent="-3810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Char char="-"/>
            </a:pPr>
            <a:r>
              <a:rPr lang="nl-BE" sz="2400">
                <a:solidFill>
                  <a:srgbClr val="C00000"/>
                </a:solidFill>
              </a:rPr>
              <a:t>Harrell: ignore uninformative pairs</a:t>
            </a:r>
            <a:endParaRPr sz="2400">
              <a:solidFill>
                <a:srgbClr val="C00000"/>
              </a:solidFill>
            </a:endParaRPr>
          </a:p>
          <a:p>
            <a:pPr indent="0" lvl="0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241934" lvl="0" marL="2286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u="sng"/>
              <a:t>Imputation approaches</a:t>
            </a:r>
            <a:r>
              <a:rPr lang="nl-BE"/>
              <a:t>: </a:t>
            </a:r>
            <a:r>
              <a:rPr lang="nl-BE" sz="2400"/>
              <a:t>survival model</a:t>
            </a:r>
            <a:endParaRPr>
              <a:solidFill>
                <a:srgbClr val="00B050"/>
              </a:solidFill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400"/>
              <a:buChar char="-"/>
            </a:pPr>
            <a:r>
              <a:rPr lang="nl-BE" sz="2400">
                <a:solidFill>
                  <a:srgbClr val="00B050"/>
                </a:solidFill>
              </a:rPr>
              <a:t>Latta: Kaplan-Meier </a:t>
            </a:r>
            <a:endParaRPr sz="2400">
              <a:solidFill>
                <a:srgbClr val="00B050"/>
              </a:solidFill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400"/>
              <a:buChar char="-"/>
            </a:pPr>
            <a:r>
              <a:rPr lang="nl-BE" sz="2400">
                <a:solidFill>
                  <a:srgbClr val="00B050"/>
                </a:solidFill>
              </a:rPr>
              <a:t>Peron: Kaplan-Meier stratified on treatment arm </a:t>
            </a:r>
            <a:endParaRPr sz="2400">
              <a:solidFill>
                <a:srgbClr val="00B050"/>
              </a:solidFill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400"/>
              <a:buChar char="-"/>
            </a:pPr>
            <a:r>
              <a:rPr lang="nl-BE" sz="2400">
                <a:solidFill>
                  <a:srgbClr val="00B050"/>
                </a:solidFill>
              </a:rPr>
              <a:t>Efron: same but constrained to 0 at end of follow-up</a:t>
            </a:r>
            <a:endParaRPr sz="2400">
              <a:solidFill>
                <a:srgbClr val="00B050"/>
              </a:solidFill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Char char="-"/>
            </a:pPr>
            <a:r>
              <a:rPr lang="nl-BE" sz="2400">
                <a:solidFill>
                  <a:srgbClr val="C00000"/>
                </a:solidFill>
              </a:rPr>
              <a:t>De Backer: use extreme value tail model</a:t>
            </a:r>
            <a:endParaRPr sz="2400">
              <a:solidFill>
                <a:srgbClr val="C00000"/>
              </a:solidFill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 u="sng"/>
          </a:p>
          <a:p>
            <a:pPr indent="-241934" lvl="0" marL="2286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 u="sng"/>
              <a:t>Weighting approaches</a:t>
            </a:r>
            <a:r>
              <a:rPr lang="nl-BE"/>
              <a:t>: inverse probability of censoring</a:t>
            </a:r>
            <a:endParaRPr sz="1800"/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Char char="-"/>
            </a:pPr>
            <a:r>
              <a:rPr lang="nl-BE" sz="2400">
                <a:solidFill>
                  <a:srgbClr val="C00000"/>
                </a:solidFill>
              </a:rPr>
              <a:t>Datta: pairs with censored event weight 0</a:t>
            </a:r>
            <a:endParaRPr sz="2400">
              <a:solidFill>
                <a:srgbClr val="C00000"/>
              </a:solidFill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Char char="-"/>
            </a:pPr>
            <a:r>
              <a:rPr lang="nl-BE" sz="2400">
                <a:solidFill>
                  <a:srgbClr val="C00000"/>
                </a:solidFill>
              </a:rPr>
              <a:t>Dong: ‘Gehan’-like alternative </a:t>
            </a:r>
            <a:endParaRPr sz="2400">
              <a:solidFill>
                <a:srgbClr val="C00000"/>
              </a:solidFill>
            </a:endParaRPr>
          </a:p>
        </p:txBody>
      </p:sp>
      <p:sp>
        <p:nvSpPr>
          <p:cNvPr id="1026" name="Google Shape;1026;g3371915fedd_1_265"/>
          <p:cNvSpPr txBox="1"/>
          <p:nvPr>
            <p:ph type="title"/>
          </p:nvPr>
        </p:nvSpPr>
        <p:spPr>
          <a:xfrm>
            <a:off x="838200" y="-920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/>
              <a:t>(</a:t>
            </a:r>
            <a:r>
              <a:rPr lang="nl-BE">
                <a:solidFill>
                  <a:srgbClr val="0070C0"/>
                </a:solidFill>
              </a:rPr>
              <a:t>Personal</a:t>
            </a:r>
            <a:r>
              <a:rPr lang="nl-BE"/>
              <a:t>) critic of the other corrections</a:t>
            </a:r>
            <a:endParaRPr/>
          </a:p>
        </p:txBody>
      </p:sp>
      <p:sp>
        <p:nvSpPr>
          <p:cNvPr id="1027" name="Google Shape;1027;g3371915fedd_1_265"/>
          <p:cNvSpPr txBox="1"/>
          <p:nvPr/>
        </p:nvSpPr>
        <p:spPr>
          <a:xfrm>
            <a:off x="6793025" y="5154475"/>
            <a:ext cx="52197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equivalent to imputation approach</a:t>
            </a:r>
            <a:endParaRPr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with un-natural survival models</a:t>
            </a:r>
            <a:endParaRPr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g3371915fedd_1_265"/>
          <p:cNvSpPr txBox="1"/>
          <p:nvPr/>
        </p:nvSpPr>
        <p:spPr>
          <a:xfrm>
            <a:off x="2078100" y="5919675"/>
            <a:ext cx="104553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Useful to handle informative censoring if covariates available</a:t>
            </a:r>
            <a:endParaRPr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Unclear validity of the extension to multiple, correlated, endpoints</a:t>
            </a:r>
            <a:endParaRPr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29" name="Google Shape;1029;g3371915fedd_1_265"/>
          <p:cNvCxnSpPr/>
          <p:nvPr/>
        </p:nvCxnSpPr>
        <p:spPr>
          <a:xfrm>
            <a:off x="6229350" y="2165350"/>
            <a:ext cx="933600" cy="0"/>
          </a:xfrm>
          <a:prstGeom prst="straightConnector1">
            <a:avLst/>
          </a:prstGeom>
          <a:noFill/>
          <a:ln cap="flat" cmpd="sng" w="38100">
            <a:solidFill>
              <a:srgbClr val="0070C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0" name="Google Shape;1030;g3371915fedd_1_265"/>
          <p:cNvSpPr txBox="1"/>
          <p:nvPr/>
        </p:nvSpPr>
        <p:spPr>
          <a:xfrm>
            <a:off x="7190100" y="1828050"/>
            <a:ext cx="47244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biased (except PH case)</a:t>
            </a:r>
            <a:endParaRPr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1" name="Google Shape;1031;g3371915fedd_1_265"/>
          <p:cNvCxnSpPr/>
          <p:nvPr/>
        </p:nvCxnSpPr>
        <p:spPr>
          <a:xfrm>
            <a:off x="6686550" y="2870200"/>
            <a:ext cx="933600" cy="0"/>
          </a:xfrm>
          <a:prstGeom prst="straightConnector1">
            <a:avLst/>
          </a:prstGeom>
          <a:noFill/>
          <a:ln cap="flat" cmpd="sng" w="38100">
            <a:solidFill>
              <a:srgbClr val="0070C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2" name="Google Shape;1032;g3371915fedd_1_265"/>
          <p:cNvCxnSpPr/>
          <p:nvPr/>
        </p:nvCxnSpPr>
        <p:spPr>
          <a:xfrm>
            <a:off x="7239150" y="5099950"/>
            <a:ext cx="933600" cy="0"/>
          </a:xfrm>
          <a:prstGeom prst="straightConnector1">
            <a:avLst/>
          </a:prstGeom>
          <a:noFill/>
          <a:ln cap="flat" cmpd="sng" w="38100">
            <a:solidFill>
              <a:srgbClr val="0070C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3" name="Google Shape;1033;g3371915fedd_1_265"/>
          <p:cNvSpPr txBox="1"/>
          <p:nvPr/>
        </p:nvSpPr>
        <p:spPr>
          <a:xfrm>
            <a:off x="8344200" y="4747600"/>
            <a:ext cx="32763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‘discard’ information</a:t>
            </a:r>
            <a:endParaRPr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4" name="Google Shape;1034;g3371915fedd_1_265"/>
          <p:cNvCxnSpPr/>
          <p:nvPr/>
        </p:nvCxnSpPr>
        <p:spPr>
          <a:xfrm>
            <a:off x="5629200" y="5440075"/>
            <a:ext cx="933600" cy="0"/>
          </a:xfrm>
          <a:prstGeom prst="straightConnector1">
            <a:avLst/>
          </a:prstGeom>
          <a:noFill/>
          <a:ln cap="flat" cmpd="sng" w="38100">
            <a:solidFill>
              <a:srgbClr val="0070C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5" name="Google Shape;1035;g3371915fedd_1_265"/>
          <p:cNvSpPr txBox="1"/>
          <p:nvPr/>
        </p:nvSpPr>
        <p:spPr>
          <a:xfrm>
            <a:off x="7086750" y="1273950"/>
            <a:ext cx="4931100" cy="5541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not implemented in BuyseTest</a:t>
            </a:r>
            <a:endParaRPr sz="2400">
              <a:solidFill>
                <a:srgbClr val="C00000"/>
              </a:solidFill>
            </a:endParaRPr>
          </a:p>
        </p:txBody>
      </p:sp>
      <p:sp>
        <p:nvSpPr>
          <p:cNvPr id="1036" name="Google Shape;1036;g3371915fedd_1_265"/>
          <p:cNvSpPr txBox="1"/>
          <p:nvPr/>
        </p:nvSpPr>
        <p:spPr>
          <a:xfrm>
            <a:off x="7620150" y="2517850"/>
            <a:ext cx="47244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argument </a:t>
            </a:r>
            <a:r>
              <a:rPr lang="nl-BE" sz="240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model.tte </a:t>
            </a:r>
            <a:r>
              <a:rPr lang="nl-BE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to provide an adequate survival model</a:t>
            </a:r>
            <a:endParaRPr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       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7" name="Google Shape;1037;g3371915fedd_1_265"/>
          <p:cNvCxnSpPr/>
          <p:nvPr/>
        </p:nvCxnSpPr>
        <p:spPr>
          <a:xfrm flipH="1">
            <a:off x="1421875" y="4964550"/>
            <a:ext cx="21300" cy="1277700"/>
          </a:xfrm>
          <a:prstGeom prst="straightConnector1">
            <a:avLst/>
          </a:prstGeom>
          <a:noFill/>
          <a:ln cap="flat" cmpd="sng" w="38100">
            <a:solidFill>
              <a:srgbClr val="0070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8" name="Google Shape;1038;g3371915fedd_1_265"/>
          <p:cNvCxnSpPr/>
          <p:nvPr/>
        </p:nvCxnSpPr>
        <p:spPr>
          <a:xfrm>
            <a:off x="1444500" y="6219041"/>
            <a:ext cx="633600" cy="6000"/>
          </a:xfrm>
          <a:prstGeom prst="straightConnector1">
            <a:avLst/>
          </a:prstGeom>
          <a:noFill/>
          <a:ln cap="flat" cmpd="sng" w="38100">
            <a:solidFill>
              <a:srgbClr val="0070C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9" name="Google Shape;1039;g3371915fedd_1_26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cxnSp>
        <p:nvCxnSpPr>
          <p:cNvPr id="1040" name="Google Shape;1040;g3371915fedd_1_265"/>
          <p:cNvCxnSpPr/>
          <p:nvPr/>
        </p:nvCxnSpPr>
        <p:spPr>
          <a:xfrm>
            <a:off x="1272950" y="6541100"/>
            <a:ext cx="805500" cy="5100"/>
          </a:xfrm>
          <a:prstGeom prst="straightConnector1">
            <a:avLst/>
          </a:prstGeom>
          <a:noFill/>
          <a:ln cap="flat" cmpd="sng" w="38100">
            <a:solidFill>
              <a:srgbClr val="0070C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1" name="Google Shape;1041;g3371915fedd_1_265"/>
          <p:cNvCxnSpPr/>
          <p:nvPr/>
        </p:nvCxnSpPr>
        <p:spPr>
          <a:xfrm flipH="1">
            <a:off x="1273000" y="4971225"/>
            <a:ext cx="26400" cy="1578900"/>
          </a:xfrm>
          <a:prstGeom prst="straightConnector1">
            <a:avLst/>
          </a:prstGeom>
          <a:noFill/>
          <a:ln cap="flat" cmpd="sng" w="38100">
            <a:solidFill>
              <a:srgbClr val="0070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2" name="Google Shape;1042;g3371915fedd_1_265"/>
          <p:cNvSpPr/>
          <p:nvPr/>
        </p:nvSpPr>
        <p:spPr>
          <a:xfrm>
            <a:off x="353796" y="2845750"/>
            <a:ext cx="901500" cy="3695350"/>
          </a:xfrm>
          <a:custGeom>
            <a:rect b="b" l="l" r="r" t="t"/>
            <a:pathLst>
              <a:path extrusionOk="0" h="147814" w="36060">
                <a:moveTo>
                  <a:pt x="28652" y="0"/>
                </a:moveTo>
                <a:cubicBezTo>
                  <a:pt x="23890" y="12641"/>
                  <a:pt x="-1158" y="51211"/>
                  <a:pt x="77" y="75847"/>
                </a:cubicBezTo>
                <a:cubicBezTo>
                  <a:pt x="1312" y="100483"/>
                  <a:pt x="30063" y="135820"/>
                  <a:pt x="36060" y="147814"/>
                </a:cubicBezTo>
              </a:path>
            </a:pathLst>
          </a:custGeom>
          <a:noFill/>
          <a:ln cap="flat" cmpd="sng" w="19050">
            <a:solidFill>
              <a:srgbClr val="00B050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043" name="Google Shape;1043;g3371915fedd_1_265"/>
          <p:cNvSpPr txBox="1"/>
          <p:nvPr/>
        </p:nvSpPr>
        <p:spPr>
          <a:xfrm>
            <a:off x="7086750" y="897175"/>
            <a:ext cx="4931100" cy="5541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nl-BE" sz="24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implemented in BuyseTest</a:t>
            </a:r>
            <a:endParaRPr sz="240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3383f49b9d5_0_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/>
              <a:t>Using your own imputation approach</a:t>
            </a:r>
            <a:endParaRPr/>
          </a:p>
        </p:txBody>
      </p:sp>
      <p:pic>
        <p:nvPicPr>
          <p:cNvPr id="1050" name="Google Shape;1050;g3383f49b9d5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150" y="1690825"/>
            <a:ext cx="9935401" cy="1181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1" name="Google Shape;1051;g3383f49b9d5_0_2"/>
          <p:cNvCxnSpPr/>
          <p:nvPr/>
        </p:nvCxnSpPr>
        <p:spPr>
          <a:xfrm>
            <a:off x="4096625" y="2753200"/>
            <a:ext cx="6544500" cy="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2" name="Google Shape;1052;g3383f49b9d5_0_2"/>
          <p:cNvSpPr txBox="1"/>
          <p:nvPr/>
        </p:nvSpPr>
        <p:spPr>
          <a:xfrm>
            <a:off x="1015300" y="3012250"/>
            <a:ext cx="9721200" cy="19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prodlim:</a:t>
            </a: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Kaplan Meier estimator (possibly stratified)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survreg:</a:t>
            </a: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parametric survival model (possibly with covariates)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rely on numerical integration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g3383f49b9d5_0_2"/>
          <p:cNvSpPr txBox="1"/>
          <p:nvPr/>
        </p:nvSpPr>
        <p:spPr>
          <a:xfrm>
            <a:off x="7000700" y="2677000"/>
            <a:ext cx="981600" cy="6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Latta</a:t>
            </a:r>
            <a:endParaRPr sz="2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g3383f49b9d5_0_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88"/>
          <p:cNvSpPr txBox="1"/>
          <p:nvPr>
            <p:ph type="title"/>
          </p:nvPr>
        </p:nvSpPr>
        <p:spPr>
          <a:xfrm>
            <a:off x="838200" y="-158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/>
              <a:t>Performance in presence of drop-out</a:t>
            </a:r>
            <a:endParaRPr/>
          </a:p>
        </p:txBody>
      </p:sp>
      <p:pic>
        <p:nvPicPr>
          <p:cNvPr id="1061" name="Google Shape;1061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2507" y="2052955"/>
            <a:ext cx="10166986" cy="4453306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88"/>
          <p:cNvSpPr txBox="1"/>
          <p:nvPr/>
        </p:nvSpPr>
        <p:spPr>
          <a:xfrm>
            <a:off x="7670800" y="6463670"/>
            <a:ext cx="47117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Deltuvaite-Thomas et al. Biometrical journal (2022)</a:t>
            </a:r>
            <a:endParaRPr/>
          </a:p>
        </p:txBody>
      </p:sp>
      <p:sp>
        <p:nvSpPr>
          <p:cNvPr id="1063" name="Google Shape;1063;p88"/>
          <p:cNvSpPr txBox="1"/>
          <p:nvPr/>
        </p:nvSpPr>
        <p:spPr>
          <a:xfrm>
            <a:off x="497200" y="1182075"/>
            <a:ext cx="110301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Reasonable</a:t>
            </a: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censoring below 50%</a:t>
            </a:r>
            <a:endParaRPr/>
          </a:p>
        </p:txBody>
      </p:sp>
      <p:sp>
        <p:nvSpPr>
          <p:cNvPr id="1064" name="Google Shape;1064;p8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/>
              <a:t>Issues with time-to-first event analyses</a:t>
            </a:r>
            <a:endParaRPr/>
          </a:p>
        </p:txBody>
      </p:sp>
      <p:pic>
        <p:nvPicPr>
          <p:cNvPr id="153" name="Google Shape;15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132" y="1864597"/>
            <a:ext cx="7291261" cy="14147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" name="Google Shape;154;p8"/>
          <p:cNvCxnSpPr/>
          <p:nvPr/>
        </p:nvCxnSpPr>
        <p:spPr>
          <a:xfrm>
            <a:off x="609600" y="3453222"/>
            <a:ext cx="7295536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5" name="Google Shape;155;p8"/>
          <p:cNvSpPr txBox="1"/>
          <p:nvPr/>
        </p:nvSpPr>
        <p:spPr>
          <a:xfrm>
            <a:off x="8110575" y="1909850"/>
            <a:ext cx="39243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Events in time-to-first event  composite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BE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Candesartan</a:t>
            </a:r>
            <a:r>
              <a:rPr b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lang="nl-BE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Placebo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l-BE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92 (54%)		 90 (53%)</a:t>
            </a:r>
            <a:endParaRPr>
              <a:solidFill>
                <a:srgbClr val="FF0000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241 (100%)	276 (100%)</a:t>
            </a:r>
            <a:endParaRPr/>
          </a:p>
        </p:txBody>
      </p:sp>
      <p:cxnSp>
        <p:nvCxnSpPr>
          <p:cNvPr id="156" name="Google Shape;156;p8"/>
          <p:cNvCxnSpPr/>
          <p:nvPr/>
        </p:nvCxnSpPr>
        <p:spPr>
          <a:xfrm flipH="1" rot="10800000">
            <a:off x="7852312" y="2908839"/>
            <a:ext cx="313500" cy="13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57" name="Google Shape;157;p8"/>
          <p:cNvCxnSpPr/>
          <p:nvPr/>
        </p:nvCxnSpPr>
        <p:spPr>
          <a:xfrm>
            <a:off x="8088400" y="1897975"/>
            <a:ext cx="3946200" cy="12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8" name="Google Shape;158;p8"/>
          <p:cNvCxnSpPr/>
          <p:nvPr/>
        </p:nvCxnSpPr>
        <p:spPr>
          <a:xfrm>
            <a:off x="8214775" y="3437275"/>
            <a:ext cx="3819900" cy="3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9" name="Google Shape;159;p8"/>
          <p:cNvSpPr txBox="1"/>
          <p:nvPr/>
        </p:nvSpPr>
        <p:spPr>
          <a:xfrm>
            <a:off x="2551475" y="4724175"/>
            <a:ext cx="5300700" cy="461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46% </a:t>
            </a: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(158/340) </a:t>
            </a: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CV deaths are ignored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8"/>
          <p:cNvSpPr txBox="1"/>
          <p:nvPr/>
        </p:nvSpPr>
        <p:spPr>
          <a:xfrm>
            <a:off x="9603742" y="6192793"/>
            <a:ext cx="2851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Yusuf et al. Lancet (2003)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1" name="Google Shape;161;p8"/>
          <p:cNvCxnSpPr>
            <a:endCxn id="159" idx="3"/>
          </p:cNvCxnSpPr>
          <p:nvPr/>
        </p:nvCxnSpPr>
        <p:spPr>
          <a:xfrm flipH="1">
            <a:off x="7852175" y="2922825"/>
            <a:ext cx="6300" cy="2032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med" w="med" type="none"/>
          </a:ln>
        </p:spPr>
      </p:cxnSp>
      <p:sp>
        <p:nvSpPr>
          <p:cNvPr id="162" name="Google Shape;162;p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0" name="Google Shape;1070;p89"/>
          <p:cNvPicPr preferRelativeResize="0"/>
          <p:nvPr/>
        </p:nvPicPr>
        <p:blipFill rotWithShape="1">
          <a:blip r:embed="rId3">
            <a:alphaModFix/>
          </a:blip>
          <a:srcRect b="0" l="0" r="0" t="11878"/>
          <a:stretch/>
        </p:blipFill>
        <p:spPr>
          <a:xfrm>
            <a:off x="6240700" y="1789975"/>
            <a:ext cx="5738876" cy="20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89"/>
          <p:cNvSpPr txBox="1"/>
          <p:nvPr/>
        </p:nvSpPr>
        <p:spPr>
          <a:xfrm>
            <a:off x="497200" y="3389488"/>
            <a:ext cx="11030100" cy="20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Possible remedies: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parametric assumptions (Efron, De Backer, Harrel, …)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switch to an easier estimand: restricted NTB to time </a:t>
            </a: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𝛤                (here 𝛤 =24 months)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rNTB = ℙ[min(X,𝛤)&gt;Y] - ℙ[min(Y,𝛤)&gt;X]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2" name="Google Shape;1072;p89"/>
          <p:cNvSpPr txBox="1"/>
          <p:nvPr>
            <p:ph type="title"/>
          </p:nvPr>
        </p:nvSpPr>
        <p:spPr>
          <a:xfrm>
            <a:off x="838200" y="-158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/>
              <a:t>What about </a:t>
            </a:r>
            <a:r>
              <a:rPr lang="nl-BE"/>
              <a:t>administrative censoring?</a:t>
            </a:r>
            <a:endParaRPr/>
          </a:p>
        </p:txBody>
      </p:sp>
      <p:sp>
        <p:nvSpPr>
          <p:cNvPr id="1073" name="Google Shape;1073;p89"/>
          <p:cNvSpPr txBox="1"/>
          <p:nvPr/>
        </p:nvSpPr>
        <p:spPr>
          <a:xfrm>
            <a:off x="497200" y="1182075"/>
            <a:ext cx="11030100" cy="20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 life studies have finite follow-up time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tail of the survival function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is not (non-parametrically) identifiable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May be needed to score some of the pairs!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p89"/>
          <p:cNvSpPr/>
          <p:nvPr/>
        </p:nvSpPr>
        <p:spPr>
          <a:xfrm>
            <a:off x="7190450" y="2580250"/>
            <a:ext cx="293700" cy="184500"/>
          </a:xfrm>
          <a:prstGeom prst="ellipse">
            <a:avLst/>
          </a:prstGeom>
          <a:solidFill>
            <a:srgbClr val="000000">
              <a:alpha val="0"/>
            </a:srgbClr>
          </a:solidFill>
          <a:ln cap="flat" cmpd="sng" w="190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5" name="Google Shape;1075;p89"/>
          <p:cNvSpPr/>
          <p:nvPr/>
        </p:nvSpPr>
        <p:spPr>
          <a:xfrm>
            <a:off x="11049800" y="3570475"/>
            <a:ext cx="533400" cy="23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6" name="Google Shape;1076;p89"/>
          <p:cNvSpPr txBox="1"/>
          <p:nvPr/>
        </p:nvSpPr>
        <p:spPr>
          <a:xfrm>
            <a:off x="8829875" y="4819975"/>
            <a:ext cx="314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Piffoux et al. J Clin Epidemiol (2024)</a:t>
            </a:r>
            <a:endParaRPr/>
          </a:p>
        </p:txBody>
      </p:sp>
      <p:pic>
        <p:nvPicPr>
          <p:cNvPr id="1077" name="Google Shape;1077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5158675"/>
            <a:ext cx="10515601" cy="8948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8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079" name="Google Shape;1079;p89"/>
          <p:cNvSpPr/>
          <p:nvPr/>
        </p:nvSpPr>
        <p:spPr>
          <a:xfrm>
            <a:off x="8643800" y="2580250"/>
            <a:ext cx="293700" cy="184500"/>
          </a:xfrm>
          <a:prstGeom prst="ellipse">
            <a:avLst/>
          </a:prstGeom>
          <a:solidFill>
            <a:srgbClr val="000000">
              <a:alpha val="0"/>
            </a:srgbClr>
          </a:solidFill>
          <a:ln cap="flat" cmpd="sng" w="190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p89"/>
          <p:cNvSpPr/>
          <p:nvPr/>
        </p:nvSpPr>
        <p:spPr>
          <a:xfrm>
            <a:off x="8759275" y="2972650"/>
            <a:ext cx="362700" cy="184500"/>
          </a:xfrm>
          <a:prstGeom prst="ellipse">
            <a:avLst/>
          </a:prstGeom>
          <a:solidFill>
            <a:srgbClr val="000000">
              <a:alpha val="0"/>
            </a:srgbClr>
          </a:solidFill>
          <a:ln cap="flat" cmpd="sng" w="190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" name="Google Shape;1081;p89"/>
          <p:cNvSpPr/>
          <p:nvPr/>
        </p:nvSpPr>
        <p:spPr>
          <a:xfrm>
            <a:off x="8574775" y="3309500"/>
            <a:ext cx="184500" cy="184500"/>
          </a:xfrm>
          <a:prstGeom prst="ellipse">
            <a:avLst/>
          </a:prstGeom>
          <a:solidFill>
            <a:srgbClr val="000000">
              <a:alpha val="0"/>
            </a:srgbClr>
          </a:solidFill>
          <a:ln cap="flat" cmpd="sng" w="190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Google Shape;1082;p89"/>
          <p:cNvSpPr/>
          <p:nvPr/>
        </p:nvSpPr>
        <p:spPr>
          <a:xfrm>
            <a:off x="9538925" y="3309500"/>
            <a:ext cx="184500" cy="184500"/>
          </a:xfrm>
          <a:prstGeom prst="ellipse">
            <a:avLst/>
          </a:prstGeom>
          <a:solidFill>
            <a:srgbClr val="000000">
              <a:alpha val="0"/>
            </a:srgbClr>
          </a:solidFill>
          <a:ln cap="flat" cmpd="sng" w="190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3" name="Google Shape;1083;p89"/>
          <p:cNvSpPr/>
          <p:nvPr/>
        </p:nvSpPr>
        <p:spPr>
          <a:xfrm>
            <a:off x="10907750" y="2972650"/>
            <a:ext cx="362700" cy="184500"/>
          </a:xfrm>
          <a:prstGeom prst="ellipse">
            <a:avLst/>
          </a:prstGeom>
          <a:solidFill>
            <a:srgbClr val="000000">
              <a:alpha val="0"/>
            </a:srgbClr>
          </a:solidFill>
          <a:ln cap="flat" cmpd="sng" w="190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4" name="Google Shape;1084;p89"/>
          <p:cNvSpPr/>
          <p:nvPr/>
        </p:nvSpPr>
        <p:spPr>
          <a:xfrm>
            <a:off x="11447225" y="2950475"/>
            <a:ext cx="362700" cy="184500"/>
          </a:xfrm>
          <a:prstGeom prst="ellipse">
            <a:avLst/>
          </a:prstGeom>
          <a:solidFill>
            <a:srgbClr val="000000">
              <a:alpha val="0"/>
            </a:srgbClr>
          </a:solidFill>
          <a:ln cap="flat" cmpd="sng" w="190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9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/>
              <a:t>2. Stratification</a:t>
            </a:r>
            <a:endParaRPr/>
          </a:p>
        </p:txBody>
      </p:sp>
      <p:sp>
        <p:nvSpPr>
          <p:cNvPr id="1090" name="Google Shape;1090;p91"/>
          <p:cNvSpPr txBox="1"/>
          <p:nvPr>
            <p:ph idx="1" type="body"/>
          </p:nvPr>
        </p:nvSpPr>
        <p:spPr>
          <a:xfrm>
            <a:off x="594360" y="1690688"/>
            <a:ext cx="10906760" cy="498443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004" r="0" t="-195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 </a:t>
            </a:r>
            <a:endParaRPr/>
          </a:p>
        </p:txBody>
      </p:sp>
      <p:sp>
        <p:nvSpPr>
          <p:cNvPr id="1091" name="Google Shape;1091;p91"/>
          <p:cNvSpPr txBox="1"/>
          <p:nvPr/>
        </p:nvSpPr>
        <p:spPr>
          <a:xfrm>
            <a:off x="9305094" y="6464432"/>
            <a:ext cx="272581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Buyse. Stat Med 2010;29:3245</a:t>
            </a:r>
            <a:endParaRPr/>
          </a:p>
        </p:txBody>
      </p:sp>
      <p:sp>
        <p:nvSpPr>
          <p:cNvPr id="1092" name="Google Shape;1092;p9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9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/>
              <a:t>Choice of weights</a:t>
            </a:r>
            <a:endParaRPr/>
          </a:p>
        </p:txBody>
      </p:sp>
      <p:sp>
        <p:nvSpPr>
          <p:cNvPr id="1098" name="Google Shape;1098;p92"/>
          <p:cNvSpPr txBox="1"/>
          <p:nvPr>
            <p:ph idx="1" type="body"/>
          </p:nvPr>
        </p:nvSpPr>
        <p:spPr>
          <a:xfrm>
            <a:off x="594360" y="1690688"/>
            <a:ext cx="10906760" cy="498443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004" r="0" t="-195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 </a:t>
            </a:r>
            <a:endParaRPr/>
          </a:p>
        </p:txBody>
      </p:sp>
      <p:sp>
        <p:nvSpPr>
          <p:cNvPr id="1099" name="Google Shape;1099;p92"/>
          <p:cNvSpPr txBox="1"/>
          <p:nvPr/>
        </p:nvSpPr>
        <p:spPr>
          <a:xfrm>
            <a:off x="8990134" y="6444112"/>
            <a:ext cx="315733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Backer and Fay (to appear 2024)</a:t>
            </a:r>
            <a:endParaRPr/>
          </a:p>
        </p:txBody>
      </p:sp>
      <p:sp>
        <p:nvSpPr>
          <p:cNvPr id="1100" name="Google Shape;1100;p9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93"/>
          <p:cNvSpPr txBox="1"/>
          <p:nvPr>
            <p:ph type="title"/>
          </p:nvPr>
        </p:nvSpPr>
        <p:spPr>
          <a:xfrm>
            <a:off x="838200" y="37528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/>
              <a:t>Conditional vs. marginal estimates</a:t>
            </a:r>
            <a:endParaRPr/>
          </a:p>
        </p:txBody>
      </p:sp>
      <p:sp>
        <p:nvSpPr>
          <p:cNvPr id="1106" name="Google Shape;1106;p93"/>
          <p:cNvSpPr txBox="1"/>
          <p:nvPr>
            <p:ph idx="1" type="body"/>
          </p:nvPr>
        </p:nvSpPr>
        <p:spPr>
          <a:xfrm>
            <a:off x="594360" y="1690688"/>
            <a:ext cx="10906760" cy="498443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004" r="0" t="-195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 </a:t>
            </a:r>
            <a:endParaRPr/>
          </a:p>
        </p:txBody>
      </p:sp>
      <p:sp>
        <p:nvSpPr>
          <p:cNvPr id="1107" name="Google Shape;1107;p93"/>
          <p:cNvSpPr txBox="1"/>
          <p:nvPr/>
        </p:nvSpPr>
        <p:spPr>
          <a:xfrm>
            <a:off x="8990134" y="6444112"/>
            <a:ext cx="315733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Backer and Fay (to appear 2024)</a:t>
            </a:r>
            <a:endParaRPr/>
          </a:p>
        </p:txBody>
      </p:sp>
      <p:pic>
        <p:nvPicPr>
          <p:cNvPr id="1108" name="Google Shape;1108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4240" y="3435392"/>
            <a:ext cx="10292080" cy="3074438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9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4" name="Google Shape;1114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0763" y="1183862"/>
            <a:ext cx="7848918" cy="544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300" y="176530"/>
            <a:ext cx="3395980" cy="727710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9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Google Shape;1121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0613" y="268591"/>
            <a:ext cx="9549148" cy="6320817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95"/>
          <p:cNvSpPr txBox="1"/>
          <p:nvPr/>
        </p:nvSpPr>
        <p:spPr>
          <a:xfrm>
            <a:off x="8990134" y="6505072"/>
            <a:ext cx="315733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Backer and Fay (to appear 2024)</a:t>
            </a:r>
            <a:endParaRPr/>
          </a:p>
        </p:txBody>
      </p:sp>
      <p:sp>
        <p:nvSpPr>
          <p:cNvPr id="1123" name="Google Shape;1123;p9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9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/>
              <a:t>3. Covariate adjustment</a:t>
            </a:r>
            <a:endParaRPr/>
          </a:p>
        </p:txBody>
      </p:sp>
      <p:sp>
        <p:nvSpPr>
          <p:cNvPr id="1130" name="Google Shape;1130;p9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042" r="0" t="-224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 </a:t>
            </a:r>
            <a:endParaRPr/>
          </a:p>
        </p:txBody>
      </p:sp>
      <p:sp>
        <p:nvSpPr>
          <p:cNvPr id="1131" name="Google Shape;1131;p9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9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/>
              <a:t>Conditional Models</a:t>
            </a:r>
            <a:endParaRPr/>
          </a:p>
        </p:txBody>
      </p:sp>
      <p:sp>
        <p:nvSpPr>
          <p:cNvPr id="1138" name="Google Shape;1138;p9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216" r="-636" t="-307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nl-BE"/>
              <a:t> </a:t>
            </a:r>
            <a:endParaRPr/>
          </a:p>
        </p:txBody>
      </p:sp>
      <p:sp>
        <p:nvSpPr>
          <p:cNvPr id="1139" name="Google Shape;1139;p97"/>
          <p:cNvSpPr txBox="1"/>
          <p:nvPr/>
        </p:nvSpPr>
        <p:spPr>
          <a:xfrm>
            <a:off x="7277100" y="5788254"/>
            <a:ext cx="514350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Thas et al. J R Stat Soc Series B Stat Methodol. (2012)</a:t>
            </a:r>
            <a:endParaRPr i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Zhang et al. International Statistical Review (2019)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Mao et al. Biometrics (2021)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Jaspers et al. Stat. Med. (2024)</a:t>
            </a:r>
            <a:endParaRPr/>
          </a:p>
        </p:txBody>
      </p:sp>
      <p:sp>
        <p:nvSpPr>
          <p:cNvPr id="1140" name="Google Shape;1140;p9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9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/>
              <a:t>Conditional Models: pim package</a:t>
            </a:r>
            <a:endParaRPr/>
          </a:p>
        </p:txBody>
      </p:sp>
      <p:sp>
        <p:nvSpPr>
          <p:cNvPr id="1147" name="Google Shape;1147;p98"/>
          <p:cNvSpPr txBox="1"/>
          <p:nvPr>
            <p:ph idx="1" type="body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nl-BE"/>
              <a:t>Childhood Respiratory Disease Study (CRDS) follows the pulmonary function (FEV) in 654 children of ages 3−19.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nl-BE"/>
              <a:t>Interest: effect of smoking on FEV, corrected for age</a:t>
            </a:r>
            <a:endParaRPr/>
          </a:p>
        </p:txBody>
      </p:sp>
      <p:pic>
        <p:nvPicPr>
          <p:cNvPr id="1148" name="Google Shape;1148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144" y="3227320"/>
            <a:ext cx="7160895" cy="3265555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p98"/>
          <p:cNvSpPr txBox="1"/>
          <p:nvPr/>
        </p:nvSpPr>
        <p:spPr>
          <a:xfrm>
            <a:off x="6014720" y="3201525"/>
            <a:ext cx="6177280" cy="329135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-886" r="-591" t="-92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150" name="Google Shape;1150;p98"/>
          <p:cNvSpPr txBox="1"/>
          <p:nvPr/>
        </p:nvSpPr>
        <p:spPr>
          <a:xfrm>
            <a:off x="8131810" y="6492875"/>
            <a:ext cx="51435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Rosner Fundamentals of Biostatistics. (1999)</a:t>
            </a:r>
            <a:endParaRPr i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1" name="Google Shape;1151;p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24440" y="0"/>
            <a:ext cx="1859280" cy="1859280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9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9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/>
              <a:t>Conditional Models: small sample pim</a:t>
            </a:r>
            <a:endParaRPr/>
          </a:p>
        </p:txBody>
      </p:sp>
      <p:pic>
        <p:nvPicPr>
          <p:cNvPr id="1159" name="Google Shape;1159;p9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91211" y="25400"/>
            <a:ext cx="2165509" cy="2165509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Google Shape;1160;p99"/>
          <p:cNvSpPr txBox="1"/>
          <p:nvPr/>
        </p:nvSpPr>
        <p:spPr>
          <a:xfrm>
            <a:off x="985520" y="1606408"/>
            <a:ext cx="10871200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Toxicology study: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Investigate the impact of increasing doses of pyridine (0, 50,100, 250,   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500, 1000 ppm) in 120 rats on organ weight corrected for sex and blood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chemistry. 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rats per gender &amp; dose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1" name="Google Shape;1161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3784" y="3831931"/>
            <a:ext cx="9573895" cy="1334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4904" y="5119714"/>
            <a:ext cx="9573895" cy="1409461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99"/>
          <p:cNvSpPr txBox="1"/>
          <p:nvPr/>
        </p:nvSpPr>
        <p:spPr>
          <a:xfrm>
            <a:off x="7659211" y="3152645"/>
            <a:ext cx="406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Probability that weight gain is smaller in 0 ppm group compared to 500 ppm = 7.9%  </a:t>
            </a:r>
            <a:endParaRPr/>
          </a:p>
        </p:txBody>
      </p:sp>
      <p:sp>
        <p:nvSpPr>
          <p:cNvPr id="1164" name="Google Shape;1164;p99"/>
          <p:cNvSpPr txBox="1"/>
          <p:nvPr/>
        </p:nvSpPr>
        <p:spPr>
          <a:xfrm>
            <a:off x="9126220" y="6463268"/>
            <a:ext cx="61315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-B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Jaspers et al. Stat. Med. (2024)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5" name="Google Shape;1165;p99"/>
          <p:cNvSpPr/>
          <p:nvPr/>
        </p:nvSpPr>
        <p:spPr>
          <a:xfrm>
            <a:off x="7515860" y="3916670"/>
            <a:ext cx="1191260" cy="1334922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66" name="Google Shape;1166;p99"/>
          <p:cNvCxnSpPr/>
          <p:nvPr/>
        </p:nvCxnSpPr>
        <p:spPr>
          <a:xfrm flipH="1" rot="10800000">
            <a:off x="8493759" y="3831931"/>
            <a:ext cx="426721" cy="234926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167" name="Google Shape;1167;p9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/>
              <a:t>Issues with time-to-first event analyses</a:t>
            </a:r>
            <a:endParaRPr/>
          </a:p>
        </p:txBody>
      </p:sp>
      <p:sp>
        <p:nvSpPr>
          <p:cNvPr id="169" name="Google Shape;169;p9"/>
          <p:cNvSpPr txBox="1"/>
          <p:nvPr/>
        </p:nvSpPr>
        <p:spPr>
          <a:xfrm>
            <a:off x="9221122" y="6022457"/>
            <a:ext cx="3051672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Verbeeck et al. JACC (2023)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Verbeeck et al. EHJ:ACVC (2024)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Yusuf et al. Lancet (2003)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9"/>
          <p:cNvSpPr txBox="1"/>
          <p:nvPr/>
        </p:nvSpPr>
        <p:spPr>
          <a:xfrm>
            <a:off x="4395019" y="2212258"/>
            <a:ext cx="3028336" cy="25072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9"/>
          <p:cNvSpPr txBox="1"/>
          <p:nvPr/>
        </p:nvSpPr>
        <p:spPr>
          <a:xfrm>
            <a:off x="838200" y="1525557"/>
            <a:ext cx="10304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Emphasis is on time of event, rather than severity of event</a:t>
            </a: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 i.e. a patient that has an hospitalization is worse than a patient dying 1 day later</a:t>
            </a:r>
            <a:endParaRPr/>
          </a:p>
          <a:p>
            <a:pPr indent="-1333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Ignores repeated events</a:t>
            </a: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(cannot count events; f.e. # hospitalizations)</a:t>
            </a:r>
            <a:endParaRPr/>
          </a:p>
        </p:txBody>
      </p:sp>
      <p:pic>
        <p:nvPicPr>
          <p:cNvPr id="172" name="Google Shape;17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8454" y="3412790"/>
            <a:ext cx="6086168" cy="318973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10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/>
              <a:t>Marginal Models</a:t>
            </a:r>
            <a:endParaRPr/>
          </a:p>
        </p:txBody>
      </p:sp>
      <p:sp>
        <p:nvSpPr>
          <p:cNvPr id="1174" name="Google Shape;1174;p10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nl-BE"/>
              <a:t>Single outcome: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nl-BE"/>
              <a:t>Regression imputation estimator</a:t>
            </a:r>
            <a:r>
              <a:rPr baseline="30000" lang="nl-BE"/>
              <a:t>1</a:t>
            </a:r>
            <a:r>
              <a:rPr lang="nl-BE"/>
              <a:t>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nl-BE"/>
              <a:t>Inverse probability of treatment weighted (IPTW) estimator</a:t>
            </a:r>
            <a:r>
              <a:rPr baseline="30000" lang="nl-BE"/>
              <a:t>2-4</a:t>
            </a:r>
            <a:r>
              <a:rPr lang="nl-BE"/>
              <a:t>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nl-BE"/>
              <a:t>  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nl-BE"/>
              <a:t>Working on extensions to multivariate outcomes</a:t>
            </a:r>
            <a:endParaRPr/>
          </a:p>
        </p:txBody>
      </p:sp>
      <p:sp>
        <p:nvSpPr>
          <p:cNvPr id="1175" name="Google Shape;1175;p100"/>
          <p:cNvSpPr txBox="1"/>
          <p:nvPr/>
        </p:nvSpPr>
        <p:spPr>
          <a:xfrm>
            <a:off x="7633313" y="5744773"/>
            <a:ext cx="465328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Vermeulen et al. Stat Med. (2015)</a:t>
            </a:r>
            <a:endParaRPr i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Vermeulen et al. Int J Biostat. (2016)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Mao et al. Biometrika (2018)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-B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Zhang et al. International Statistical Review (2019)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6" name="Google Shape;1176;p10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01"/>
          <p:cNvSpPr txBox="1"/>
          <p:nvPr>
            <p:ph type="title"/>
          </p:nvPr>
        </p:nvSpPr>
        <p:spPr>
          <a:xfrm>
            <a:off x="831850" y="2603500"/>
            <a:ext cx="10515600" cy="11334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nl-BE"/>
              <a:t>Designing a Trial</a:t>
            </a:r>
            <a:endParaRPr/>
          </a:p>
        </p:txBody>
      </p:sp>
      <p:sp>
        <p:nvSpPr>
          <p:cNvPr id="1183" name="Google Shape;1183;p10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33be1590239_0_18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190" name="Google Shape;1190;g33be1590239_0_188"/>
          <p:cNvSpPr txBox="1"/>
          <p:nvPr/>
        </p:nvSpPr>
        <p:spPr>
          <a:xfrm>
            <a:off x="628806" y="410614"/>
            <a:ext cx="9137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of a non-inferiority trial</a:t>
            </a:r>
            <a:endParaRPr/>
          </a:p>
        </p:txBody>
      </p:sp>
      <p:sp>
        <p:nvSpPr>
          <p:cNvPr id="1191" name="Google Shape;1191;g33be1590239_0_188"/>
          <p:cNvSpPr txBox="1"/>
          <p:nvPr/>
        </p:nvSpPr>
        <p:spPr>
          <a:xfrm>
            <a:off x="770875" y="1289050"/>
            <a:ext cx="11298600" cy="52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Aim: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Obtain approval for a as effective but safer drug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 Acute Promyelocytic Leukemia: </a:t>
            </a:r>
            <a:r>
              <a:rPr lang="nl-BE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reduced dose treatment </a:t>
            </a: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vs.</a:t>
            </a:r>
            <a:r>
              <a:rPr lang="nl-BE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nl-BE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full dose</a:t>
            </a:r>
            <a:endParaRPr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Traditionally</a:t>
            </a: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Primary endpoint: Event-Free Survival (EFS) at 2 years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-&gt; Expensive: large sample size required to meet a ‘narrow’ non-inferiority margin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-&gt; Inefficient: key toxicity outcomes are relegated to secondary analyses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Could lead to unclear results: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survival: lack of evidence for superiority of </a:t>
            </a:r>
            <a:r>
              <a:rPr lang="nl-BE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full dose</a:t>
            </a:r>
            <a:endParaRPr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and non-inferiority of </a:t>
            </a:r>
            <a:r>
              <a:rPr lang="nl-BE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reduced dose</a:t>
            </a: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toxicity: evidence in favor of </a:t>
            </a:r>
            <a:r>
              <a:rPr lang="nl-BE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reduced dose</a:t>
            </a:r>
            <a:endParaRPr i="0" sz="2400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2" name="Google Shape;1192;g33be1590239_0_188"/>
          <p:cNvSpPr txBox="1"/>
          <p:nvPr/>
        </p:nvSpPr>
        <p:spPr>
          <a:xfrm>
            <a:off x="8610601" y="564100"/>
            <a:ext cx="318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-B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Backer, Clin Trials 2024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04"/>
          <p:cNvSpPr txBox="1"/>
          <p:nvPr/>
        </p:nvSpPr>
        <p:spPr>
          <a:xfrm>
            <a:off x="628806" y="410614"/>
            <a:ext cx="913749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nl-BE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enefit-risk assessment using GPC</a:t>
            </a:r>
            <a:endParaRPr/>
          </a:p>
        </p:txBody>
      </p:sp>
      <p:sp>
        <p:nvSpPr>
          <p:cNvPr id="1198" name="Google Shape;1198;p10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199" name="Google Shape;1199;p104"/>
          <p:cNvSpPr txBox="1"/>
          <p:nvPr/>
        </p:nvSpPr>
        <p:spPr>
          <a:xfrm>
            <a:off x="770875" y="1289050"/>
            <a:ext cx="11298600" cy="53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Prioritized outcome</a:t>
            </a: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Event free survival with the non-inferiority margin as threshold (e.g. 1 month)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Severe</a:t>
            </a: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side effects (e.g. grade 3 or 4)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 other considerations, e.g. number of hospital visits, cost.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Toxicity is only investigated among pairs of patients with similar survival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of the outcomes reflects their importance (clinical, economical/logistic)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accounts for </a:t>
            </a: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potential</a:t>
            </a: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degradation of the survival with </a:t>
            </a:r>
            <a:r>
              <a:rPr lang="nl-BE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reduced dose</a:t>
            </a:r>
            <a:endParaRPr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 Net Treatment Benefit for </a:t>
            </a:r>
            <a:r>
              <a:rPr lang="nl-BE" sz="2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reduced</a:t>
            </a: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vs. </a:t>
            </a:r>
            <a:r>
              <a:rPr lang="nl-BE" sz="2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full </a:t>
            </a: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dose: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typically better powered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meaningful: </a:t>
            </a:r>
            <a:r>
              <a:rPr i="1"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Does benefit-risk balance favor reduced dose?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0" name="Google Shape;1200;p104"/>
          <p:cNvSpPr txBox="1"/>
          <p:nvPr/>
        </p:nvSpPr>
        <p:spPr>
          <a:xfrm>
            <a:off x="8742875" y="2668975"/>
            <a:ext cx="339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-B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Tannock et. al</a:t>
            </a:r>
            <a:r>
              <a:rPr i="1" lang="nl-B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Lancet Oncol 2024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10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206" name="Google Shape;1206;p107"/>
          <p:cNvSpPr txBox="1"/>
          <p:nvPr/>
        </p:nvSpPr>
        <p:spPr>
          <a:xfrm>
            <a:off x="7788875" y="6430950"/>
            <a:ext cx="312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l-B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Backer, Clin Trials 2023</a:t>
            </a:r>
            <a:endParaRPr/>
          </a:p>
        </p:txBody>
      </p:sp>
      <p:pic>
        <p:nvPicPr>
          <p:cNvPr id="1207" name="Google Shape;1207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175" y="403225"/>
            <a:ext cx="10494136" cy="605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33be1590239_0_20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214" name="Google Shape;1214;g33be1590239_0_200"/>
          <p:cNvSpPr txBox="1"/>
          <p:nvPr/>
        </p:nvSpPr>
        <p:spPr>
          <a:xfrm>
            <a:off x="628806" y="410614"/>
            <a:ext cx="9137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Challenges in designing trials with GPC</a:t>
            </a:r>
            <a:endParaRPr/>
          </a:p>
        </p:txBody>
      </p:sp>
      <p:sp>
        <p:nvSpPr>
          <p:cNvPr id="1215" name="Google Shape;1215;g33be1590239_0_200"/>
          <p:cNvSpPr txBox="1"/>
          <p:nvPr/>
        </p:nvSpPr>
        <p:spPr>
          <a:xfrm>
            <a:off x="452600" y="1289050"/>
            <a:ext cx="116169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Definition of the estimand: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ordering of the outcomes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threshold(s) of clinical relevance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encoding of the outcome: typically more neutral pairs when categorical vs. continuous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neutral pairs =&gt; more weight for later outcomes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interim analyses may lead to different estimands, e.g. with survival as first outcome more neutral pairs at interim compared to final due to shorter follow-up time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Simulations studies are typically required</a:t>
            </a:r>
            <a:endParaRPr sz="28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GPC being non-parametric: no explicit formula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joint distribution required: hypothesis on the </a:t>
            </a: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outcome </a:t>
            </a: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dependence structure</a:t>
            </a:r>
            <a:endParaRPr b="1" i="0" sz="2400" u="sng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6" name="Google Shape;1216;g33be1590239_0_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600" y="3431925"/>
            <a:ext cx="475100" cy="44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33be1590239_0_2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223" name="Google Shape;1223;g33be1590239_0_221"/>
          <p:cNvSpPr txBox="1"/>
          <p:nvPr/>
        </p:nvSpPr>
        <p:spPr>
          <a:xfrm>
            <a:off x="628799" y="410625"/>
            <a:ext cx="109440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Power/sample size calculation</a:t>
            </a:r>
            <a:r>
              <a:rPr lang="nl-BE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with BuyseTest</a:t>
            </a:r>
            <a:endParaRPr/>
          </a:p>
        </p:txBody>
      </p:sp>
      <p:sp>
        <p:nvSpPr>
          <p:cNvPr id="1224" name="Google Shape;1224;g33be1590239_0_221"/>
          <p:cNvSpPr txBox="1"/>
          <p:nvPr/>
        </p:nvSpPr>
        <p:spPr>
          <a:xfrm>
            <a:off x="770875" y="1289050"/>
            <a:ext cx="11298600" cy="13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Outcome subject to outliers (e.g. t-distributed with few degrees of freedom)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Comparison in term of ranks, e.g. </a:t>
            </a:r>
            <a:r>
              <a:rPr lang="nl-B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ℙ[Y</a:t>
            </a:r>
            <a:r>
              <a:rPr baseline="30000" lang="nl-B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nl-B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&gt;Y</a:t>
            </a:r>
            <a:r>
              <a:rPr baseline="30000" lang="nl-B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nl-B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 vs ℙ[Y</a:t>
            </a:r>
            <a:r>
              <a:rPr baseline="30000" lang="nl-B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nl-B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&gt;Y</a:t>
            </a:r>
            <a:r>
              <a:rPr baseline="30000" lang="nl-B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nl-B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 → Net Treatment Benefit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nl-BE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powered against heteroschedasticity → U-statistic inference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5" name="Google Shape;1225;g33be1590239_0_221"/>
          <p:cNvSpPr txBox="1"/>
          <p:nvPr/>
        </p:nvSpPr>
        <p:spPr>
          <a:xfrm>
            <a:off x="893400" y="2848375"/>
            <a:ext cx="1129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1: define the data-generating mechanism via a function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6" name="Google Shape;1226;g33be1590239_0_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313" y="5435563"/>
            <a:ext cx="7153275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g33be1590239_0_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7313" y="3402225"/>
            <a:ext cx="7153275" cy="2019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8" name="Google Shape;1228;g33be1590239_0_221"/>
          <p:cNvCxnSpPr/>
          <p:nvPr/>
        </p:nvCxnSpPr>
        <p:spPr>
          <a:xfrm flipH="1">
            <a:off x="3566275" y="6152600"/>
            <a:ext cx="2415600" cy="13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9" name="Google Shape;1229;g33be1590239_0_221"/>
          <p:cNvSpPr txBox="1"/>
          <p:nvPr/>
        </p:nvSpPr>
        <p:spPr>
          <a:xfrm>
            <a:off x="6092300" y="5764563"/>
            <a:ext cx="23469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data.frame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33be1590239_0_23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236" name="Google Shape;1236;g33be1590239_0_239"/>
          <p:cNvSpPr txBox="1"/>
          <p:nvPr/>
        </p:nvSpPr>
        <p:spPr>
          <a:xfrm>
            <a:off x="628799" y="410625"/>
            <a:ext cx="109440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 calculation with BuyseTest</a:t>
            </a:r>
            <a:endParaRPr/>
          </a:p>
        </p:txBody>
      </p:sp>
      <p:sp>
        <p:nvSpPr>
          <p:cNvPr id="1237" name="Google Shape;1237;g33be1590239_0_239"/>
          <p:cNvSpPr txBox="1"/>
          <p:nvPr/>
        </p:nvSpPr>
        <p:spPr>
          <a:xfrm>
            <a:off x="628800" y="1412725"/>
            <a:ext cx="112986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2: use the function </a:t>
            </a:r>
            <a:r>
              <a:rPr lang="nl-BE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powerBuyseTest </a:t>
            </a: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evaluate rejection rate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under the proposed data generating mechanism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8" name="Google Shape;1238;g33be1590239_0_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0525" y="2542500"/>
            <a:ext cx="6100079" cy="41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33be1590239_0_25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245" name="Google Shape;1245;g33be1590239_0_250"/>
          <p:cNvSpPr txBox="1"/>
          <p:nvPr/>
        </p:nvSpPr>
        <p:spPr>
          <a:xfrm>
            <a:off x="628799" y="410625"/>
            <a:ext cx="109440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nl-BE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 size </a:t>
            </a:r>
            <a:r>
              <a:rPr lang="nl-BE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calculation with BuyseTest</a:t>
            </a:r>
            <a:endParaRPr/>
          </a:p>
        </p:txBody>
      </p:sp>
      <p:sp>
        <p:nvSpPr>
          <p:cNvPr id="1246" name="Google Shape;1246;g33be1590239_0_250"/>
          <p:cNvSpPr txBox="1"/>
          <p:nvPr/>
        </p:nvSpPr>
        <p:spPr>
          <a:xfrm>
            <a:off x="628800" y="1412725"/>
            <a:ext cx="112986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2: use the function </a:t>
            </a:r>
            <a:r>
              <a:rPr lang="nl-BE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powerBuyseTest </a:t>
            </a: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approximate the sample size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</a:t>
            </a:r>
            <a:r>
              <a:rPr lang="nl-B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(based on an asymptotic approximation, no accurate when only a sample sample is needed)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7" name="Google Shape;1247;g33be1590239_0_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550" y="2355325"/>
            <a:ext cx="7705725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8" name="Google Shape;1248;g33be1590239_0_2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0292" y="3518650"/>
            <a:ext cx="6231066" cy="325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3" name="Google Shape;1253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4873" y="1178611"/>
            <a:ext cx="7934007" cy="5011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300" y="176530"/>
            <a:ext cx="3395980" cy="727710"/>
          </a:xfrm>
          <a:prstGeom prst="rect">
            <a:avLst/>
          </a:prstGeom>
          <a:noFill/>
          <a:ln>
            <a:noFill/>
          </a:ln>
        </p:spPr>
      </p:pic>
      <p:sp>
        <p:nvSpPr>
          <p:cNvPr id="1255" name="Google Shape;1255;p1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2021-09-28T11:42:55Z</dcterms:created>
  <dc:creator>VERBEECK Johan</dc:creator>
</cp:coreProperties>
</file>